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这一课件配合三天培训的第二天上午使用，也可以单独拿去上一节课。全篇不用任何专门名词。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培训现场可以让两位老师演一遍第 2 步：一个演老师、一个演学生，看老师能不能只说这一句。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先举手投票：你们班大概多少人会答错？让老师自己先押一个数，再给这个数字。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这里可以停一下，问老师：你上一次给一个孩子讲第三遍同一个概念，是什么时候？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现场可以真的拿三张圆纸片来分。手上分过的，和看老师分的，差别很大。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26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1417320"/>
            <a:ext cx="2103120" cy="21031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10561320" y="2468880"/>
            <a:ext cx="0" cy="-105156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561320" y="2468880"/>
            <a:ext cx="105156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561320" y="2468880"/>
            <a:ext cx="0" cy="105156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flipH="1">
            <a:off x="10561320" y="2468880"/>
            <a:ext cx="-105156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371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SDE · 数学发生学课件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1874520"/>
            <a:ext cx="8412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分数是怎么发生的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841248" y="30175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D8C7B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三个饼，分给四个人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841248" y="361188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9C91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一节课的完整做法：怎么开头、怎么走、怎么当堂验收，以及四个最常踩的坑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41248" y="4434840"/>
            <a:ext cx="2011680" cy="0"/>
          </a:xfrm>
          <a:prstGeom prst="line">
            <a:avLst/>
          </a:prstGeom>
          <a:noFill/>
          <a:ln w="25400">
            <a:solidFill>
              <a:srgbClr val="B8504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1248" y="470916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80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小学中段 · 分数第一课　|　主讲：＿＿＿　|　巴渝培训预习材料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全课一览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四十分钟的分配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737360"/>
          <a:ext cx="11155680" cy="914400"/>
        </p:xfrm>
        <a:graphic>
          <a:graphicData uri="http://schemas.openxmlformats.org/drawingml/2006/table">
            <a:tbl>
              <a:tblPr/>
              <a:tblGrid>
                <a:gridCol w="1554480"/>
                <a:gridCol w="5120640"/>
                <a:gridCol w="4480560"/>
              </a:tblGrid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时间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这一段做什么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老师这一段不许做的事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0–3 分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开锁那一句（只对已经放弃的班用）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不许解释这句话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3–11 分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三个饼分四人，让他卡住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不许提示「可以切开」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11–16 分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给方向：需要一个比 1 小的东西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不许写出 1/4，不许说「四分之一」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16–31 分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亲手分、命名、写下来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不许替任何一组动手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31–38 分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换情境再来一次：量绳／分钱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不许只做一个情境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38–40 分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开新缺口：1/2 和 1/3 谁大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不许当堂给答案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02920" y="5349240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末一栏是这份课件里最有用的一栏。这一课的难处从来不是「要做什么」，是「忍住不做什么」。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逐段拆解（上）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第 1、2 步：让他卡住，然后只给方向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5486400" cy="2514600"/>
          </a:xfrm>
          <a:prstGeom prst="roundRect">
            <a:avLst>
              <a:gd name="adj" fmla="val 2182"/>
            </a:avLst>
          </a:prstGeom>
          <a:solidFill>
            <a:srgbClr val="F1EBE0"/>
          </a:solidFill>
          <a:ln/>
        </p:spPr>
      </p:sp>
      <p:sp>
        <p:nvSpPr>
          <p:cNvPr id="7" name="Text 5"/>
          <p:cNvSpPr/>
          <p:nvPr/>
        </p:nvSpPr>
        <p:spPr>
          <a:xfrm>
            <a:off x="795528" y="195681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 1 步 · 8 分钟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95528" y="2267712"/>
            <a:ext cx="4901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把缺口摆出来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95528" y="2743200"/>
            <a:ext cx="4901184" cy="1344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桌上三张圆纸片，四个孩子一组。一句话：「分掉，谁也不能多，谁也不能少。」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接下来什么都不做。有人会先切、有人会先分整块——都随他。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172200" y="1737360"/>
            <a:ext cx="5486400" cy="2514600"/>
          </a:xfrm>
          <a:prstGeom prst="roundRect">
            <a:avLst>
              <a:gd name="adj" fmla="val 2182"/>
            </a:avLst>
          </a:prstGeom>
          <a:solidFill>
            <a:srgbClr val="F7EFEC"/>
          </a:solidFill>
          <a:ln/>
        </p:spPr>
      </p:sp>
      <p:sp>
        <p:nvSpPr>
          <p:cNvPr id="11" name="Text 9"/>
          <p:cNvSpPr/>
          <p:nvPr/>
        </p:nvSpPr>
        <p:spPr>
          <a:xfrm>
            <a:off x="6464808" y="195681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这一段的成败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64808" y="2267712"/>
            <a:ext cx="4901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他有没有真的卡住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464808" y="2743200"/>
            <a:ext cx="4901184" cy="1344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卡住的记号不是安静，是争起来：还剩一个，那一个怎么办。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三十秒就有人说「切成四份」，是缺口太浅——换成五个饼分四人。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02920" y="4434840"/>
            <a:ext cx="5486400" cy="1645920"/>
          </a:xfrm>
          <a:prstGeom prst="roundRect">
            <a:avLst>
              <a:gd name="adj" fmla="val 3333"/>
            </a:avLst>
          </a:prstGeom>
          <a:solidFill>
            <a:srgbClr val="F1EBE0"/>
          </a:solidFill>
          <a:ln/>
        </p:spPr>
      </p:sp>
      <p:sp>
        <p:nvSpPr>
          <p:cNvPr id="15" name="Text 13"/>
          <p:cNvSpPr/>
          <p:nvPr/>
        </p:nvSpPr>
        <p:spPr>
          <a:xfrm>
            <a:off x="795528" y="465429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 2 步 · 5 分钟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95528" y="4965192"/>
            <a:ext cx="4901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只给方向，不给答案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795528" y="5440680"/>
            <a:ext cx="490118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一句：「看来我们需要一个比 1 小的东西。」然后闭嘴。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172200" y="4434840"/>
            <a:ext cx="5486400" cy="1645920"/>
          </a:xfrm>
          <a:prstGeom prst="roundRect">
            <a:avLst>
              <a:gd name="adj" fmla="val 3333"/>
            </a:avLst>
          </a:prstGeom>
          <a:solidFill>
            <a:srgbClr val="F7EFEC"/>
          </a:solidFill>
          <a:ln/>
        </p:spPr>
      </p:sp>
      <p:sp>
        <p:nvSpPr>
          <p:cNvPr id="19" name="Text 17"/>
          <p:cNvSpPr/>
          <p:nvPr/>
        </p:nvSpPr>
        <p:spPr>
          <a:xfrm>
            <a:off x="6464808" y="465429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这一句为什么这么短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64808" y="4965192"/>
            <a:ext cx="4901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再多一个字就成了答案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464808" y="5440680"/>
            <a:ext cx="490118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「切成四份」是答案，「四分之一」是答案。「一个比 1 小的东西」不是——它只指了个方向。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逐段拆解（下）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第 3、4、5 步：亲手走、再来一次、再卡住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3657600" cy="2788920"/>
          </a:xfrm>
          <a:prstGeom prst="roundRect">
            <a:avLst>
              <a:gd name="adj" fmla="val 1967"/>
            </a:avLst>
          </a:prstGeom>
          <a:solidFill>
            <a:srgbClr val="F1EBE0"/>
          </a:solidFill>
          <a:ln/>
        </p:spPr>
      </p:sp>
      <p:sp>
        <p:nvSpPr>
          <p:cNvPr id="7" name="Text 5"/>
          <p:cNvSpPr/>
          <p:nvPr/>
        </p:nvSpPr>
        <p:spPr>
          <a:xfrm>
            <a:off x="795528" y="195681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 3 步 · 15 分钟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95528" y="2267712"/>
            <a:ext cx="30723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亲手分，然后命名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95528" y="2743200"/>
            <a:ext cx="3072384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真的分完。然后问：「你手上这一份，该叫什么？」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让他们自己起名字，写法最后才由你补上。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43400" y="1737360"/>
            <a:ext cx="3657600" cy="2788920"/>
          </a:xfrm>
          <a:prstGeom prst="roundRect">
            <a:avLst>
              <a:gd name="adj" fmla="val 1967"/>
            </a:avLst>
          </a:prstGeom>
          <a:solidFill>
            <a:srgbClr val="F1EBE0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195681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 4 步 · 7 分钟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636008" y="2267712"/>
            <a:ext cx="30723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换个情境再来一次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36008" y="2743200"/>
            <a:ext cx="3072384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一根绳子分给三个人。八块钱分给五个人。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同一个东西在第二个场合又出现一次——这一次比第一次更重要。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183880" y="1737360"/>
            <a:ext cx="3474720" cy="2788920"/>
          </a:xfrm>
          <a:prstGeom prst="roundRect">
            <a:avLst>
              <a:gd name="adj" fmla="val 1967"/>
            </a:avLst>
          </a:prstGeom>
          <a:solidFill>
            <a:srgbClr val="F7EFEC"/>
          </a:solidFill>
          <a:ln/>
        </p:spPr>
      </p:sp>
      <p:sp>
        <p:nvSpPr>
          <p:cNvPr id="15" name="Text 13"/>
          <p:cNvSpPr/>
          <p:nvPr/>
        </p:nvSpPr>
        <p:spPr>
          <a:xfrm>
            <a:off x="8476488" y="195681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 5 步 · 2 分钟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476488" y="2267712"/>
            <a:ext cx="2889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当堂开新缺口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476488" y="2743200"/>
            <a:ext cx="2889504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「那 1/2 和 1/3，谁大？」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让他们吵。不给答案，下课。下一节课从这里接。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502920" y="4681728"/>
            <a:ext cx="11155680" cy="1417320"/>
          </a:xfrm>
          <a:prstGeom prst="roundRect">
            <a:avLst>
              <a:gd name="adj" fmla="val 3871"/>
            </a:avLst>
          </a:prstGeom>
          <a:solidFill>
            <a:srgbClr val="2B2622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4828032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第 5 步为什么放在这一节课里，而不是等一周后再发现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841248" y="5285232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C9BE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那半个班答错，是在一周之后才被发现的。而这一撞，本来可以发生在这节课的最后两分钟。早两分钟撞上，你还在场；晚一周撞上，你已经在讲下一单元了。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B26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95560" y="685800"/>
            <a:ext cx="1371600" cy="137160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10881360" y="1371600"/>
            <a:ext cx="0" cy="-6858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881360" y="1371600"/>
            <a:ext cx="593920" cy="3429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H="1">
            <a:off x="10881360" y="1371600"/>
            <a:ext cx="-593920" cy="3429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05740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三</a:t>
            </a:r>
            <a:endParaRPr lang="en-US" sz="6200" dirty="0"/>
          </a:p>
        </p:txBody>
      </p:sp>
      <p:sp>
        <p:nvSpPr>
          <p:cNvPr id="7" name="Text 5"/>
          <p:cNvSpPr/>
          <p:nvPr/>
        </p:nvSpPr>
        <p:spPr>
          <a:xfrm>
            <a:off x="822960" y="2971800"/>
            <a:ext cx="9144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当堂怎么知道成了没有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41248" y="3931920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9BE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不用等考试，也不用等一周。下课前两分钟就有答案。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下课前的那一问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不问会不会做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11155680" cy="1280160"/>
          </a:xfrm>
          <a:prstGeom prst="roundRect">
            <a:avLst>
              <a:gd name="adj" fmla="val 4286"/>
            </a:avLst>
          </a:prstGeom>
          <a:solidFill>
            <a:srgbClr val="F1EBE0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「今天，你有没有哪个原来的想法被推翻了？是哪一个？」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841248" y="25603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答得上来的人数，就是这节课的成绩。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02920" y="3063240"/>
            <a:ext cx="5486400" cy="1874520"/>
          </a:xfrm>
          <a:prstGeom prst="roundRect">
            <a:avLst>
              <a:gd name="adj" fmla="val 2927"/>
            </a:avLst>
          </a:prstGeom>
          <a:solidFill>
            <a:srgbClr val="F1EBE0"/>
          </a:solidFill>
          <a:ln/>
        </p:spPr>
      </p:sp>
      <p:sp>
        <p:nvSpPr>
          <p:cNvPr id="10" name="Text 8"/>
          <p:cNvSpPr/>
          <p:nvPr/>
        </p:nvSpPr>
        <p:spPr>
          <a:xfrm>
            <a:off x="795528" y="328269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这一课答得好的样子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95528" y="3593592"/>
            <a:ext cx="4901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「我以前以为数越大越大」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95528" y="4069080"/>
            <a:ext cx="490118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或者：「我以前以为分不完就是分不了。」——旧想法被点名了。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172200" y="3063240"/>
            <a:ext cx="5486400" cy="1874520"/>
          </a:xfrm>
          <a:prstGeom prst="roundRect">
            <a:avLst>
              <a:gd name="adj" fmla="val 2927"/>
            </a:avLst>
          </a:prstGeom>
          <a:solidFill>
            <a:srgbClr val="F7EFEC"/>
          </a:solidFill>
          <a:ln/>
        </p:spPr>
      </p:sp>
      <p:sp>
        <p:nvSpPr>
          <p:cNvPr id="14" name="Text 12"/>
          <p:cNvSpPr/>
          <p:nvPr/>
        </p:nvSpPr>
        <p:spPr>
          <a:xfrm>
            <a:off x="6464808" y="3282696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答不上来的样子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64808" y="3593592"/>
            <a:ext cx="4901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「学会了分数」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464808" y="4069080"/>
            <a:ext cx="490118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这不是答案，这是复述课题。它说明账没动。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02920" y="504748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三个当堂能记的数（不用问学生，自己就能记）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02920" y="5321808"/>
            <a:ext cx="3602736" cy="868680"/>
          </a:xfrm>
          <a:prstGeom prst="roundRect">
            <a:avLst>
              <a:gd name="adj" fmla="val 5263"/>
            </a:avLst>
          </a:prstGeom>
          <a:solidFill>
            <a:srgbClr val="F1EBE0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542239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你改了几次下一句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31520" y="571500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5A5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因为孩子说的话而临时改口。零次＝你在放录音。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279392" y="5321808"/>
            <a:ext cx="3602736" cy="868680"/>
          </a:xfrm>
          <a:prstGeom prst="roundRect">
            <a:avLst>
              <a:gd name="adj" fmla="val 5263"/>
            </a:avLst>
          </a:prstGeom>
          <a:solidFill>
            <a:srgbClr val="F1EBE0"/>
          </a:solidFill>
          <a:ln/>
        </p:spPr>
      </p:sp>
      <p:sp>
        <p:nvSpPr>
          <p:cNvPr id="22" name="Text 20"/>
          <p:cNvSpPr/>
          <p:nvPr/>
        </p:nvSpPr>
        <p:spPr>
          <a:xfrm>
            <a:off x="4507992" y="542239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几个人押了说法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507992" y="571500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5A5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主动说出自己想法的人数（错的也算）。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8055864" y="5321808"/>
            <a:ext cx="3602736" cy="868680"/>
          </a:xfrm>
          <a:prstGeom prst="roundRect">
            <a:avLst>
              <a:gd name="adj" fmla="val 5263"/>
            </a:avLst>
          </a:prstGeom>
          <a:solidFill>
            <a:srgbClr val="F1EBE0"/>
          </a:solidFill>
          <a:ln/>
        </p:spPr>
      </p:sp>
      <p:sp>
        <p:nvSpPr>
          <p:cNvPr id="25" name="Text 23"/>
          <p:cNvSpPr/>
          <p:nvPr/>
        </p:nvSpPr>
        <p:spPr>
          <a:xfrm>
            <a:off x="8284464" y="542239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全班一起悬着多久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284464" y="571500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5A5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没人知道答案、全场在等的时间，加起来。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真正的验收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一周以后，再问一次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1691640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当堂那一问只能说明「今天动了」。这一课有没有真的落下去，要等一周后那句不带算式的问话。</a:t>
            </a:r>
            <a:endParaRPr lang="en-US" sz="16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2468880"/>
          <a:ext cx="1115568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3657600"/>
                <a:gridCol w="3657600"/>
              </a:tblGrid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一周后这样问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答对说明什么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答错说明什么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1/2 和 1/3，谁大？（不许算）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分母那个位置，他真的看懂了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旧账还在：他仍然只看见「3 比 2 大」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1/4 是不是比 1 小？为什么？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他能说出「一份不到一整个」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他只会背写法，没有分过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你能不能自己造一个比 1/4 小的？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他站到了定规矩那一边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他还站在接规矩那一边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502920" y="4892040"/>
            <a:ext cx="11155680" cy="960120"/>
          </a:xfrm>
          <a:prstGeom prst="roundRect">
            <a:avLst>
              <a:gd name="adj" fmla="val 5714"/>
            </a:avLst>
          </a:prstGeom>
          <a:solidFill>
            <a:srgbClr val="F1EBE0"/>
          </a:solidFill>
          <a:ln/>
        </p:spPr>
      </p:sp>
      <p:sp>
        <p:nvSpPr>
          <p:cNvPr id="9" name="Text 6"/>
          <p:cNvSpPr/>
          <p:nvPr/>
        </p:nvSpPr>
        <p:spPr>
          <a:xfrm>
            <a:off x="822960" y="5138928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第三问最狠：会用的人未必会造，会造的人一定会用。</a:t>
            </a:r>
            <a:endParaRPr 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B26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95560" y="685800"/>
            <a:ext cx="1371600" cy="137160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10881360" y="1371600"/>
            <a:ext cx="0" cy="-6858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881360" y="1371600"/>
            <a:ext cx="593920" cy="3429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H="1">
            <a:off x="10881360" y="1371600"/>
            <a:ext cx="-593920" cy="3429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05740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四</a:t>
            </a:r>
            <a:endParaRPr lang="en-US" sz="6200" dirty="0"/>
          </a:p>
        </p:txBody>
      </p:sp>
      <p:sp>
        <p:nvSpPr>
          <p:cNvPr id="7" name="Text 5"/>
          <p:cNvSpPr/>
          <p:nvPr/>
        </p:nvSpPr>
        <p:spPr>
          <a:xfrm>
            <a:off x="822960" y="2971800"/>
            <a:ext cx="9144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四个坑，和两栏话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41248" y="3931920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9BE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看着像那么回事，其实还是老办法——这四种最常见。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四个最常踩的坑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看着像，其实不是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5486400" cy="1965960"/>
          </a:xfrm>
          <a:prstGeom prst="roundRect">
            <a:avLst>
              <a:gd name="adj" fmla="val 2791"/>
            </a:avLst>
          </a:prstGeom>
          <a:solidFill>
            <a:srgbClr val="F1EBE0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89280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①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280160" y="189280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假缺口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350008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孩子早就会切一半了，你还假装这是个难题。缺口是假的，后面全是表演。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31546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验法：有没有人真的争起来。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172200" y="1691640"/>
            <a:ext cx="5486400" cy="1965960"/>
          </a:xfrm>
          <a:prstGeom prst="roundRect">
            <a:avLst>
              <a:gd name="adj" fmla="val 2791"/>
            </a:avLst>
          </a:prstGeom>
          <a:solidFill>
            <a:srgbClr val="F1EBE0"/>
          </a:solidFill>
          <a:ln/>
        </p:spPr>
      </p:sp>
      <p:sp>
        <p:nvSpPr>
          <p:cNvPr id="12" name="Text 10"/>
          <p:cNvSpPr/>
          <p:nvPr/>
        </p:nvSpPr>
        <p:spPr>
          <a:xfrm>
            <a:off x="6446520" y="189280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②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949440" y="189280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替他跑了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446520" y="2350008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工具给了，路却是老师一路演示到底。孩子看了一遍，没走过一步。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46520" y="31546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验法：每一组的纸片是不是他们自己撕的。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02920" y="3776472"/>
            <a:ext cx="5486400" cy="1965960"/>
          </a:xfrm>
          <a:prstGeom prst="roundRect">
            <a:avLst>
              <a:gd name="adj" fmla="val 2791"/>
            </a:avLst>
          </a:prstGeom>
          <a:solidFill>
            <a:srgbClr val="F1EBE0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97764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③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280160" y="397764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热闹代替发生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77240" y="443484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撕了、摆了、笑了，最后没有命名、没有写下来、没有收回。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77240" y="5239512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验法：黑板上有没有留下他们说出来的那个名字。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172200" y="3776472"/>
            <a:ext cx="5486400" cy="1965960"/>
          </a:xfrm>
          <a:prstGeom prst="roundRect">
            <a:avLst>
              <a:gd name="adj" fmla="val 2791"/>
            </a:avLst>
          </a:prstGeom>
          <a:solidFill>
            <a:srgbClr val="F7EFEC"/>
          </a:solidFill>
          <a:ln/>
        </p:spPr>
      </p:sp>
      <p:sp>
        <p:nvSpPr>
          <p:cNvPr id="22" name="Text 20"/>
          <p:cNvSpPr/>
          <p:nvPr/>
        </p:nvSpPr>
        <p:spPr>
          <a:xfrm>
            <a:off x="6446520" y="397764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④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949440" y="397764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忘了最后两分钟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446520" y="443484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前面都做对了，下课铃一响就散了。那一问没问，这节课就没有读数。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46520" y="5239512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验法：你手上有没有那三个数。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502920" y="587044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四个坑有一个共同点：都能让课看起来很好看。所以只能靠验法，不能靠感觉。</a:t>
            </a:r>
            <a:endParaRPr lang="en-US" sz="17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课堂用语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这一课里，不要说 / 改成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783080"/>
          <a:ext cx="11155680" cy="914400"/>
        </p:xfrm>
        <a:graphic>
          <a:graphicData uri="http://schemas.openxmlformats.org/drawingml/2006/table">
            <a:tbl>
              <a:tblPr/>
              <a:tblGrid>
                <a:gridCol w="5577840"/>
                <a:gridCol w="5577840"/>
              </a:tblGrid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b="1" dirty="0">
                          <a:solidFill>
                            <a:srgbClr val="B850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不要说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b="1" dirty="0">
                          <a:solidFill>
                            <a:srgbClr val="5F7F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改成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「分数就是几分之几，记住。」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「先别记。你现在打算怎么分？」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「切成四份不就行了。」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「你们那一块，为什么要那样切？」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「对，就是四分之一。」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「你管它叫什么？写给大家看看。」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「错了，我再讲一遍。」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「按你的分法往下走，走到哪儿走不动了？」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「时间不够了，答案是……」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50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「这个我们先不定下来，下节课接着卡。」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02920" y="5394960"/>
            <a:ext cx="11155680" cy="777240"/>
          </a:xfrm>
          <a:prstGeom prst="roundRect">
            <a:avLst>
              <a:gd name="adj" fmla="val 7059"/>
            </a:avLst>
          </a:prstGeom>
          <a:solidFill>
            <a:srgbClr val="F1EBE0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557784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右边这五句的共同点：都不需要老师先知道答案，也都把话还给了孩子。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可复印 · 学生用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分饼记录单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166420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印在一张纸上，四人一组一张。第 3 步用。　最后一行是最重要的一行——它就是「那一问」的书面版。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2103120"/>
            <a:ext cx="11155680" cy="4023360"/>
          </a:xfrm>
          <a:prstGeom prst="roundRect">
            <a:avLst>
              <a:gd name="adj" fmla="val 1364"/>
            </a:avLst>
          </a:prstGeom>
          <a:solidFill>
            <a:srgbClr val="FFFFFF"/>
          </a:solidFill>
          <a:ln w="12700">
            <a:solidFill>
              <a:srgbClr val="D9CFC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233172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一、三个饼，我们组是这样分的（画出来）：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822960" y="35204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二、每个人分到的那一份，我们管它叫：＿＿＿＿＿＿＿＿＿＿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868680" y="3995928"/>
            <a:ext cx="10378440" cy="0"/>
          </a:xfrm>
          <a:prstGeom prst="line">
            <a:avLst/>
          </a:prstGeom>
          <a:noFill/>
          <a:ln w="12700">
            <a:solidFill>
              <a:srgbClr val="D9CFC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17880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三、为什么这样分，大家都不吃亏？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868680" y="4654296"/>
            <a:ext cx="10378440" cy="0"/>
          </a:xfrm>
          <a:prstGeom prst="line">
            <a:avLst/>
          </a:prstGeom>
          <a:noFill/>
          <a:ln w="12700">
            <a:solidFill>
              <a:srgbClr val="D9CFC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4837176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四、如果是三个饼分给五个人呢？还能这样分吗？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868680" y="5312664"/>
            <a:ext cx="10378440" cy="0"/>
          </a:xfrm>
          <a:prstGeom prst="line">
            <a:avLst/>
          </a:prstGeom>
          <a:noFill/>
          <a:ln w="12700">
            <a:solidFill>
              <a:srgbClr val="D9CFC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5495544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五、今天有一件事，跟我原来想的不一样，是：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868680" y="5971032"/>
            <a:ext cx="10378440" cy="0"/>
          </a:xfrm>
          <a:prstGeom prst="line">
            <a:avLst/>
          </a:prstGeom>
          <a:noFill/>
          <a:ln w="12700">
            <a:solidFill>
              <a:srgbClr val="D9CFC2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先看一件真事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当堂全对，一周后塌了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02920" y="1828800"/>
            <a:ext cx="5029200" cy="3108960"/>
          </a:xfrm>
          <a:prstGeom prst="roundRect">
            <a:avLst>
              <a:gd name="adj" fmla="val 1765"/>
            </a:avLst>
          </a:prstGeom>
          <a:solidFill>
            <a:srgbClr val="2B2622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240280"/>
            <a:ext cx="4389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近一半</a:t>
            </a:r>
            <a:endParaRPr lang="en-US" sz="6000" dirty="0"/>
          </a:p>
        </p:txBody>
      </p:sp>
      <p:sp>
        <p:nvSpPr>
          <p:cNvPr id="8" name="Text 6"/>
          <p:cNvSpPr/>
          <p:nvPr/>
        </p:nvSpPr>
        <p:spPr>
          <a:xfrm>
            <a:off x="841248" y="3291840"/>
            <a:ext cx="4480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C9BE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三年级学完分数一周后，被问「1/2 和 1/3 谁大」，</a:t>
            </a:r>
            <a:endParaRPr lang="en-US" sz="14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C9BE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答「1/3 更大」的孩子占比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806440" y="1828800"/>
            <a:ext cx="5852160" cy="1463040"/>
          </a:xfrm>
          <a:prstGeom prst="roundRect">
            <a:avLst>
              <a:gd name="adj" fmla="val 3750"/>
            </a:avLst>
          </a:prstGeom>
          <a:solidFill>
            <a:srgbClr val="F1EBE0"/>
          </a:solidFill>
          <a:ln/>
        </p:spPr>
      </p:sp>
      <p:sp>
        <p:nvSpPr>
          <p:cNvPr id="10" name="Text 8"/>
          <p:cNvSpPr/>
          <p:nvPr/>
        </p:nvSpPr>
        <p:spPr>
          <a:xfrm>
            <a:off x="6099048" y="2048256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当堂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099048" y="2359152"/>
            <a:ext cx="52669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练习几乎全对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6099048" y="2834640"/>
            <a:ext cx="52669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通分、约分、比大小，一步不错。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806440" y="3474720"/>
            <a:ext cx="5852160" cy="1463040"/>
          </a:xfrm>
          <a:prstGeom prst="roundRect">
            <a:avLst>
              <a:gd name="adj" fmla="val 3750"/>
            </a:avLst>
          </a:prstGeom>
          <a:solidFill>
            <a:srgbClr val="F7EFEC"/>
          </a:solidFill>
          <a:ln/>
        </p:spPr>
      </p:sp>
      <p:sp>
        <p:nvSpPr>
          <p:cNvPr id="14" name="Text 12"/>
          <p:cNvSpPr/>
          <p:nvPr/>
        </p:nvSpPr>
        <p:spPr>
          <a:xfrm>
            <a:off x="6099048" y="3694176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一周后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099048" y="4005072"/>
            <a:ext cx="52669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换个问法就塌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099048" y="4480560"/>
            <a:ext cx="52669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只问一句「谁大」，一半人答错。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02920" y="5257800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这不是粗心。他心里那本账，从头到尾没被改过一个字。</a:t>
            </a:r>
            <a:endParaRPr lang="en-US" sz="2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可复印 · 老师用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把你自己的一节课填进去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166420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这一课件讲的是分数。同一张表，换成小数、负数、乘法、面积，一样能填。</a:t>
            </a:r>
            <a:endParaRPr lang="en-US" sz="14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2148840"/>
          <a:ext cx="11155680" cy="914400"/>
        </p:xfrm>
        <a:graphic>
          <a:graphicData uri="http://schemas.openxmlformats.org/drawingml/2006/table">
            <a:tbl>
              <a:tblPr/>
              <a:tblGrid>
                <a:gridCol w="4206240"/>
                <a:gridCol w="694944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这一步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我这一课打算怎么做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① 我抛出的那个真实难题是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＿＿＿＿＿＿＿＿＿＿＿＿＿＿＿＿＿＿＿＿＿＿＿＿＿＿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② 我只给的那个方向是（不是答案）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＿＿＿＿＿＿＿＿＿＿＿＿＿＿＿＿＿＿＿＿＿＿＿＿＿＿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③ 孩子亲手做的那一步是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＿＿＿＿＿＿＿＿＿＿＿＿＿＿＿＿＿＿＿＿＿＿＿＿＿＿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④ 我换的第二个情境是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＿＿＿＿＿＿＿＿＿＿＿＿＿＿＿＿＿＿＿＿＿＿＿＿＿＿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⑤ 下课前我要开的新缺口是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＿＿＿＿＿＿＿＿＿＿＿＿＿＿＿＿＿＿＿＿＿＿＿＿＿＿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⑥ 那一问我打算怎么问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A3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＿＿＿＿＿＿＿＿＿＿＿＿＿＿＿＿＿＿＿＿＿＿＿＿＿＿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CF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502920" y="5532120"/>
            <a:ext cx="11155680" cy="685800"/>
          </a:xfrm>
          <a:prstGeom prst="roundRect">
            <a:avLst>
              <a:gd name="adj" fmla="val 8000"/>
            </a:avLst>
          </a:prstGeom>
          <a:solidFill>
            <a:srgbClr val="F1EBE0"/>
          </a:solidFill>
          <a:ln/>
        </p:spPr>
      </p:sp>
      <p:sp>
        <p:nvSpPr>
          <p:cNvPr id="9" name="Text 6"/>
          <p:cNvSpPr/>
          <p:nvPr/>
        </p:nvSpPr>
        <p:spPr>
          <a:xfrm>
            <a:off x="822960" y="5678424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六行填不满，就先别上这一课——填不满说明缺口还没找到。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2B26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3794760"/>
            <a:ext cx="1737360" cy="173736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10561320" y="4663440"/>
            <a:ext cx="0" cy="-86868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561320" y="4663440"/>
            <a:ext cx="86868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561320" y="4663440"/>
            <a:ext cx="0" cy="86868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flipH="1">
            <a:off x="10561320" y="4663440"/>
            <a:ext cx="-86868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828800"/>
            <a:ext cx="9144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分数不在课本里。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22960" y="2697480"/>
            <a:ext cx="9144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它在那三个饼被真的分开的那一刻。</a:t>
            </a:r>
            <a:endParaRPr lang="en-US" sz="4000" dirty="0"/>
          </a:p>
        </p:txBody>
      </p:sp>
      <p:sp>
        <p:nvSpPr>
          <p:cNvPr id="9" name="Shape 7"/>
          <p:cNvSpPr/>
          <p:nvPr/>
        </p:nvSpPr>
        <p:spPr>
          <a:xfrm>
            <a:off x="841248" y="3840480"/>
            <a:ext cx="2011680" cy="0"/>
          </a:xfrm>
          <a:prstGeom prst="line">
            <a:avLst/>
          </a:prstGeom>
          <a:noFill/>
          <a:ln w="25400">
            <a:solidFill>
              <a:srgbClr val="B8504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411480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9C91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留给你的一件事：明天挑一个你最熟的概念，只做一件事——找到它「走不通」的那个地方。找到了，这一课就已经开始了。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为什么会这样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他心里那本账，写的是「3 比 2 大」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02920" y="1691640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孩子不是没听。他是拿一本旧账去读这个新东西——而这本账，从来没有因为分数被改过。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2560320"/>
            <a:ext cx="384048" cy="384048"/>
          </a:xfrm>
          <a:prstGeom prst="ellipse">
            <a:avLst/>
          </a:prstGeom>
          <a:solidFill>
            <a:srgbClr val="D9CFC2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596896"/>
            <a:ext cx="3840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43000" y="254203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旧账上写着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886200" y="251460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数越大，那个东西就越大。3 比 2 大，所以 3 在哪儿都该更大。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3429000"/>
            <a:ext cx="384048" cy="384048"/>
          </a:xfrm>
          <a:prstGeom prst="ellipse">
            <a:avLst/>
          </a:prstGeom>
          <a:solidFill>
            <a:srgbClr val="D9CFC2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3465576"/>
            <a:ext cx="3840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43000" y="341071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他看到 1/3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886200" y="338328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看见的是「3」。分母那个位置对他来说，只是又一个数字。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4297680"/>
            <a:ext cx="384048" cy="38404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4334256"/>
            <a:ext cx="3840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143000" y="427939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所以他答 1/3 大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3886200" y="42519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在他的账本里，这个答案完全讲得通——错的不是逻辑，是那本账。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02920" y="5212080"/>
            <a:ext cx="11155680" cy="777240"/>
          </a:xfrm>
          <a:prstGeom prst="roundRect">
            <a:avLst>
              <a:gd name="adj" fmla="val 7059"/>
            </a:avLst>
          </a:prstGeom>
          <a:solidFill>
            <a:srgbClr val="F1EBE0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39496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所以这一课要做的不是「讲清楚」，是让这本账当场被改掉一次。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老办法在哪一步失手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讲第二遍，为什么还是不行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3566160" cy="3383280"/>
          </a:xfrm>
          <a:prstGeom prst="roundRect">
            <a:avLst>
              <a:gd name="adj" fmla="val 1622"/>
            </a:avLst>
          </a:prstGeom>
          <a:solidFill>
            <a:srgbClr val="F1EBE0"/>
          </a:solidFill>
          <a:ln/>
        </p:spPr>
      </p:sp>
      <p:sp>
        <p:nvSpPr>
          <p:cNvPr id="7" name="Text 5"/>
          <p:cNvSpPr/>
          <p:nvPr/>
        </p:nvSpPr>
        <p:spPr>
          <a:xfrm>
            <a:off x="795528" y="195681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老办法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95528" y="2267712"/>
            <a:ext cx="29809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从定义起步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95528" y="2743200"/>
            <a:ext cx="2980944" cy="2212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「分数就是几分之几」——先给定义，再教通分约分，再做练习。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这套顺序本身没错：它是给已经懂了的人整理用的。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毛病在于，孩子还没有一个位置可以把它挂上去。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251960" y="1737360"/>
            <a:ext cx="3566160" cy="3383280"/>
          </a:xfrm>
          <a:prstGeom prst="roundRect">
            <a:avLst>
              <a:gd name="adj" fmla="val 1622"/>
            </a:avLst>
          </a:prstGeom>
          <a:solidFill>
            <a:srgbClr val="F7EFEC"/>
          </a:solidFill>
          <a:ln/>
        </p:spPr>
      </p:sp>
      <p:sp>
        <p:nvSpPr>
          <p:cNvPr id="11" name="Text 9"/>
          <p:cNvSpPr/>
          <p:nvPr/>
        </p:nvSpPr>
        <p:spPr>
          <a:xfrm>
            <a:off x="4544568" y="195681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于是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44568" y="2267712"/>
            <a:ext cx="29809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他把形式记住了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544568" y="2743200"/>
            <a:ext cx="2980944" cy="2212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他记住了写法，也记住了操作步骤，考试当然对。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但他从来没有遇到过一个「非要分数不可」的时刻。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没遇到过，旧账就没有理由被改。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01000" y="1737360"/>
            <a:ext cx="3657600" cy="3383280"/>
          </a:xfrm>
          <a:prstGeom prst="roundRect">
            <a:avLst>
              <a:gd name="adj" fmla="val 1622"/>
            </a:avLst>
          </a:prstGeom>
          <a:solidFill>
            <a:srgbClr val="F7EFEC"/>
          </a:solidFill>
          <a:ln/>
        </p:spPr>
      </p:sp>
      <p:sp>
        <p:nvSpPr>
          <p:cNvPr id="15" name="Text 13"/>
          <p:cNvSpPr/>
          <p:nvPr/>
        </p:nvSpPr>
        <p:spPr>
          <a:xfrm>
            <a:off x="8293608" y="195681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再讲一遍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293608" y="2267712"/>
            <a:ext cx="30723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还是不行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293608" y="2743200"/>
            <a:ext cx="3072384" cy="2212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很多老师的反应是：那就再讲一遍，再多练几道。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可第二遍讲的还是同一个定义，还是从终点递过去的。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账不会因为听了两遍就改。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02920" y="5349240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补课之所以常常没用，不是讲得不够清楚，是这一步压根不缺讲解。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还有一种更难的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有些孩子，已经上了锁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5577840" cy="2377440"/>
          </a:xfrm>
          <a:prstGeom prst="roundRect">
            <a:avLst>
              <a:gd name="adj" fmla="val 2308"/>
            </a:avLst>
          </a:prstGeom>
          <a:solidFill>
            <a:srgbClr val="2B2622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14884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「数学就是这么规定的，不用想。」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41248" y="30175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C9BE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这句话一旦写进心里，它管的就不是分数这一课了——它管的是「以后所有的数学都不用想」。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1737360"/>
            <a:ext cx="5394960" cy="1234440"/>
          </a:xfrm>
          <a:prstGeom prst="roundRect">
            <a:avLst>
              <a:gd name="adj" fmla="val 4444"/>
            </a:avLst>
          </a:prstGeom>
          <a:solidFill>
            <a:srgbClr val="F1EBE0"/>
          </a:solidFill>
          <a:ln/>
        </p:spPr>
      </p:sp>
      <p:sp>
        <p:nvSpPr>
          <p:cNvPr id="10" name="Text 8"/>
          <p:cNvSpPr/>
          <p:nvPr/>
        </p:nvSpPr>
        <p:spPr>
          <a:xfrm>
            <a:off x="6556248" y="1956816"/>
            <a:ext cx="4809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锁着的时候，把当年那条路还给他也没用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556248" y="2432304"/>
            <a:ext cx="480974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他会照做，但不会跟着想——因为他已经认定这件事不需要想。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263640" y="3108960"/>
            <a:ext cx="5394960" cy="1234440"/>
          </a:xfrm>
          <a:prstGeom prst="roundRect">
            <a:avLst>
              <a:gd name="adj" fmla="val 4444"/>
            </a:avLst>
          </a:prstGeom>
          <a:solidFill>
            <a:srgbClr val="F7EFEC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3328416"/>
            <a:ext cx="4809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所以次序是硬的：先开锁，再讲课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556248" y="3803904"/>
            <a:ext cx="480974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开锁只需要一句话，难的是老师要当着全班说出这句话。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02920" y="4434840"/>
            <a:ext cx="11155680" cy="1417320"/>
          </a:xfrm>
          <a:prstGeom prst="roundRect">
            <a:avLst>
              <a:gd name="adj" fmla="val 3871"/>
            </a:avLst>
          </a:prstGeom>
          <a:solidFill>
            <a:srgbClr val="F1EBE0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6177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开锁的那一句：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22960" y="4956048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「这个写法，其实当年也可以不这么定。你们信不信？」</a:t>
            </a:r>
            <a:endParaRPr lang="en-US" sz="2300" dirty="0"/>
          </a:p>
        </p:txBody>
      </p:sp>
      <p:sp>
        <p:nvSpPr>
          <p:cNvPr id="18" name="Text 16"/>
          <p:cNvSpPr/>
          <p:nvPr/>
        </p:nvSpPr>
        <p:spPr>
          <a:xfrm>
            <a:off x="841248" y="544068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说完不解释，等他们反应。有人抬头，锁就松了一道缝。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B26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95560" y="685800"/>
            <a:ext cx="1371600" cy="137160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10881360" y="1371600"/>
            <a:ext cx="0" cy="-6858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881360" y="1371600"/>
            <a:ext cx="593920" cy="3429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H="1">
            <a:off x="10881360" y="1371600"/>
            <a:ext cx="-593920" cy="3429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05740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一</a:t>
            </a:r>
            <a:endParaRPr lang="en-US" sz="6200" dirty="0"/>
          </a:p>
        </p:txBody>
      </p:sp>
      <p:sp>
        <p:nvSpPr>
          <p:cNvPr id="7" name="Text 5"/>
          <p:cNvSpPr/>
          <p:nvPr/>
        </p:nvSpPr>
        <p:spPr>
          <a:xfrm>
            <a:off x="822960" y="2971800"/>
            <a:ext cx="9144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这一课该从哪里起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41248" y="3931920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9BE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不从「分数是什么」起。从一个分不出来的东西起。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换一个起点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三个饼，分给四个人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85800" y="1920240"/>
            <a:ext cx="1188720" cy="1188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7" name="Shape 5"/>
          <p:cNvSpPr/>
          <p:nvPr/>
        </p:nvSpPr>
        <p:spPr>
          <a:xfrm flipV="1">
            <a:off x="1280160" y="2514600"/>
            <a:ext cx="0" cy="-59436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280160" y="2514600"/>
            <a:ext cx="59436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280160" y="2514600"/>
            <a:ext cx="0" cy="59436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 flipH="1">
            <a:off x="1280160" y="2514600"/>
            <a:ext cx="-59436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057400" y="1920240"/>
            <a:ext cx="1188720" cy="1188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2" name="Shape 10"/>
          <p:cNvSpPr/>
          <p:nvPr/>
        </p:nvSpPr>
        <p:spPr>
          <a:xfrm flipV="1">
            <a:off x="2651760" y="2514600"/>
            <a:ext cx="0" cy="-59436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651760" y="2514600"/>
            <a:ext cx="59436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651760" y="2514600"/>
            <a:ext cx="0" cy="59436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 flipH="1">
            <a:off x="2651760" y="2514600"/>
            <a:ext cx="-59436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429000" y="1920240"/>
            <a:ext cx="1188720" cy="1188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7" name="Shape 15"/>
          <p:cNvSpPr/>
          <p:nvPr/>
        </p:nvSpPr>
        <p:spPr>
          <a:xfrm flipV="1">
            <a:off x="4023360" y="2514600"/>
            <a:ext cx="0" cy="-59436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023360" y="2514600"/>
            <a:ext cx="59436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023360" y="2514600"/>
            <a:ext cx="0" cy="59436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 flipH="1">
            <a:off x="4023360" y="2514600"/>
            <a:ext cx="-59436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0600" y="2103120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7A7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÷</a:t>
            </a:r>
            <a:endParaRPr lang="en-US" sz="4000" dirty="0"/>
          </a:p>
        </p:txBody>
      </p:sp>
      <p:sp>
        <p:nvSpPr>
          <p:cNvPr id="22" name="Shape 20"/>
          <p:cNvSpPr/>
          <p:nvPr/>
        </p:nvSpPr>
        <p:spPr>
          <a:xfrm>
            <a:off x="5623560" y="2103120"/>
            <a:ext cx="566928" cy="566928"/>
          </a:xfrm>
          <a:prstGeom prst="ellipse">
            <a:avLst/>
          </a:prstGeom>
          <a:solidFill>
            <a:srgbClr val="5F7F68"/>
          </a:solidFill>
          <a:ln/>
        </p:spPr>
      </p:sp>
      <p:sp>
        <p:nvSpPr>
          <p:cNvPr id="23" name="Shape 21"/>
          <p:cNvSpPr/>
          <p:nvPr/>
        </p:nvSpPr>
        <p:spPr>
          <a:xfrm>
            <a:off x="6400800" y="2103120"/>
            <a:ext cx="566928" cy="566928"/>
          </a:xfrm>
          <a:prstGeom prst="ellipse">
            <a:avLst/>
          </a:prstGeom>
          <a:solidFill>
            <a:srgbClr val="5F7F68"/>
          </a:solidFill>
          <a:ln/>
        </p:spPr>
      </p:sp>
      <p:sp>
        <p:nvSpPr>
          <p:cNvPr id="24" name="Shape 22"/>
          <p:cNvSpPr/>
          <p:nvPr/>
        </p:nvSpPr>
        <p:spPr>
          <a:xfrm>
            <a:off x="7178040" y="2103120"/>
            <a:ext cx="566928" cy="566928"/>
          </a:xfrm>
          <a:prstGeom prst="ellipse">
            <a:avLst/>
          </a:prstGeom>
          <a:solidFill>
            <a:srgbClr val="5F7F68"/>
          </a:solidFill>
          <a:ln/>
        </p:spPr>
      </p:sp>
      <p:sp>
        <p:nvSpPr>
          <p:cNvPr id="25" name="Shape 23"/>
          <p:cNvSpPr/>
          <p:nvPr/>
        </p:nvSpPr>
        <p:spPr>
          <a:xfrm>
            <a:off x="7955280" y="2103120"/>
            <a:ext cx="566928" cy="566928"/>
          </a:xfrm>
          <a:prstGeom prst="ellipse">
            <a:avLst/>
          </a:prstGeom>
          <a:solidFill>
            <a:srgbClr val="5F7F68"/>
          </a:solidFill>
          <a:ln/>
        </p:spPr>
      </p:sp>
      <p:sp>
        <p:nvSpPr>
          <p:cNvPr id="26" name="Text 24"/>
          <p:cNvSpPr/>
          <p:nvPr/>
        </p:nvSpPr>
        <p:spPr>
          <a:xfrm>
            <a:off x="9052560" y="2121408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每人分到多少？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502920" y="3383280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孩子手里只有整数。他答不出来——而且他知道自己答不出来。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02920" y="3977640"/>
            <a:ext cx="3566160" cy="2103120"/>
          </a:xfrm>
          <a:prstGeom prst="roundRect">
            <a:avLst>
              <a:gd name="adj" fmla="val 2609"/>
            </a:avLst>
          </a:prstGeom>
          <a:solidFill>
            <a:srgbClr val="F1EBE0"/>
          </a:solidFill>
          <a:ln/>
        </p:spPr>
      </p:sp>
      <p:sp>
        <p:nvSpPr>
          <p:cNvPr id="29" name="Text 27"/>
          <p:cNvSpPr/>
          <p:nvPr/>
        </p:nvSpPr>
        <p:spPr>
          <a:xfrm>
            <a:off x="795528" y="419709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为什么是 3 和 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795528" y="4507992"/>
            <a:ext cx="29809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不能整除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795528" y="4983480"/>
            <a:ext cx="298094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个饼分 4 人，一人一个，用不上新东西。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必须让整数在这里真的走不通。</a:t>
            </a:r>
            <a:endParaRPr lang="en-US" sz="1350" dirty="0"/>
          </a:p>
        </p:txBody>
      </p:sp>
      <p:sp>
        <p:nvSpPr>
          <p:cNvPr id="32" name="Shape 30"/>
          <p:cNvSpPr/>
          <p:nvPr/>
        </p:nvSpPr>
        <p:spPr>
          <a:xfrm>
            <a:off x="4251960" y="3977640"/>
            <a:ext cx="3566160" cy="2103120"/>
          </a:xfrm>
          <a:prstGeom prst="roundRect">
            <a:avLst>
              <a:gd name="adj" fmla="val 2609"/>
            </a:avLst>
          </a:prstGeom>
          <a:solidFill>
            <a:srgbClr val="F1EBE0"/>
          </a:solidFill>
          <a:ln/>
        </p:spPr>
      </p:sp>
      <p:sp>
        <p:nvSpPr>
          <p:cNvPr id="33" name="Text 31"/>
          <p:cNvSpPr/>
          <p:nvPr/>
        </p:nvSpPr>
        <p:spPr>
          <a:xfrm>
            <a:off x="4544568" y="419709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为什么是饼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4544568" y="4507992"/>
            <a:ext cx="29809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能真的分开</a:t>
            </a:r>
            <a:endParaRPr lang="en-US" sz="1700" dirty="0"/>
          </a:p>
        </p:txBody>
      </p:sp>
      <p:sp>
        <p:nvSpPr>
          <p:cNvPr id="35" name="Text 33"/>
          <p:cNvSpPr/>
          <p:nvPr/>
        </p:nvSpPr>
        <p:spPr>
          <a:xfrm>
            <a:off x="4544568" y="4983480"/>
            <a:ext cx="298094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手上能分、能看见、能拿走。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换成纸条、绳子、蛋糕都行，不能换成投影。</a:t>
            </a:r>
            <a:endParaRPr lang="en-US" sz="1350" dirty="0"/>
          </a:p>
        </p:txBody>
      </p:sp>
      <p:sp>
        <p:nvSpPr>
          <p:cNvPr id="36" name="Shape 34"/>
          <p:cNvSpPr/>
          <p:nvPr/>
        </p:nvSpPr>
        <p:spPr>
          <a:xfrm>
            <a:off x="8001000" y="3977640"/>
            <a:ext cx="3657600" cy="2103120"/>
          </a:xfrm>
          <a:prstGeom prst="roundRect">
            <a:avLst>
              <a:gd name="adj" fmla="val 2609"/>
            </a:avLst>
          </a:prstGeom>
          <a:solidFill>
            <a:srgbClr val="F7EFEC"/>
          </a:solidFill>
          <a:ln/>
        </p:spPr>
      </p:sp>
      <p:sp>
        <p:nvSpPr>
          <p:cNvPr id="37" name="Text 35"/>
          <p:cNvSpPr/>
          <p:nvPr/>
        </p:nvSpPr>
        <p:spPr>
          <a:xfrm>
            <a:off x="8293608" y="419709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为什么不先说名字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8293608" y="4507992"/>
            <a:ext cx="30723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名字最后才给</a:t>
            </a:r>
            <a:endParaRPr lang="en-US" sz="1700" dirty="0"/>
          </a:p>
        </p:txBody>
      </p:sp>
      <p:sp>
        <p:nvSpPr>
          <p:cNvPr id="39" name="Text 37"/>
          <p:cNvSpPr/>
          <p:nvPr/>
        </p:nvSpPr>
        <p:spPr>
          <a:xfrm>
            <a:off x="8293608" y="4983480"/>
            <a:ext cx="307238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先分，分完再问「这一份该叫什么」。</a:t>
            </a:r>
            <a:endParaRPr lang="en-US" sz="13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名字是他们命名的，不是你递的。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这一课的五步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顺序不能换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02920" y="1783080"/>
            <a:ext cx="2121408" cy="2926080"/>
          </a:xfrm>
          <a:prstGeom prst="roundRect">
            <a:avLst>
              <a:gd name="adj" fmla="val 2586"/>
            </a:avLst>
          </a:prstGeom>
          <a:solidFill>
            <a:srgbClr val="F1EBE0"/>
          </a:solidFill>
          <a:ln/>
        </p:spPr>
      </p:sp>
      <p:sp>
        <p:nvSpPr>
          <p:cNvPr id="7" name="Shape 5"/>
          <p:cNvSpPr/>
          <p:nvPr/>
        </p:nvSpPr>
        <p:spPr>
          <a:xfrm>
            <a:off x="758952" y="2011680"/>
            <a:ext cx="457200" cy="457200"/>
          </a:xfrm>
          <a:prstGeom prst="ellipse">
            <a:avLst/>
          </a:prstGeom>
          <a:solidFill>
            <a:srgbClr val="2B2622"/>
          </a:solidFill>
          <a:ln/>
        </p:spPr>
      </p:sp>
      <p:sp>
        <p:nvSpPr>
          <p:cNvPr id="8" name="Text 6"/>
          <p:cNvSpPr/>
          <p:nvPr/>
        </p:nvSpPr>
        <p:spPr>
          <a:xfrm>
            <a:off x="758952" y="2066544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58952" y="26060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开缺口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58952" y="3035808"/>
            <a:ext cx="16916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抛出三个饼分四人。让他自己发现整数不够用。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2651760" y="292608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7A7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2788920" y="1783080"/>
            <a:ext cx="2121408" cy="2926080"/>
          </a:xfrm>
          <a:prstGeom prst="roundRect">
            <a:avLst>
              <a:gd name="adj" fmla="val 2586"/>
            </a:avLst>
          </a:prstGeom>
          <a:solidFill>
            <a:srgbClr val="F1EBE0"/>
          </a:solidFill>
          <a:ln/>
        </p:spPr>
      </p:sp>
      <p:sp>
        <p:nvSpPr>
          <p:cNvPr id="13" name="Shape 11"/>
          <p:cNvSpPr/>
          <p:nvPr/>
        </p:nvSpPr>
        <p:spPr>
          <a:xfrm>
            <a:off x="3044952" y="2011680"/>
            <a:ext cx="457200" cy="457200"/>
          </a:xfrm>
          <a:prstGeom prst="ellipse">
            <a:avLst/>
          </a:prstGeom>
          <a:solidFill>
            <a:srgbClr val="2B2622"/>
          </a:solidFill>
          <a:ln/>
        </p:spPr>
      </p:sp>
      <p:sp>
        <p:nvSpPr>
          <p:cNvPr id="14" name="Text 12"/>
          <p:cNvSpPr/>
          <p:nvPr/>
        </p:nvSpPr>
        <p:spPr>
          <a:xfrm>
            <a:off x="3044952" y="2066544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044952" y="26060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给方向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3044952" y="3035808"/>
            <a:ext cx="16916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「看来我们需要一个比 1 小的东西。」——只给方向，不给答案。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937760" y="292608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7A7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200" dirty="0"/>
          </a:p>
        </p:txBody>
      </p:sp>
      <p:sp>
        <p:nvSpPr>
          <p:cNvPr id="18" name="Shape 16"/>
          <p:cNvSpPr/>
          <p:nvPr/>
        </p:nvSpPr>
        <p:spPr>
          <a:xfrm>
            <a:off x="5074920" y="1783080"/>
            <a:ext cx="2121408" cy="2926080"/>
          </a:xfrm>
          <a:prstGeom prst="roundRect">
            <a:avLst>
              <a:gd name="adj" fmla="val 2586"/>
            </a:avLst>
          </a:prstGeom>
          <a:solidFill>
            <a:srgbClr val="F1EBE0"/>
          </a:solidFill>
          <a:ln/>
        </p:spPr>
      </p:sp>
      <p:sp>
        <p:nvSpPr>
          <p:cNvPr id="19" name="Shape 17"/>
          <p:cNvSpPr/>
          <p:nvPr/>
        </p:nvSpPr>
        <p:spPr>
          <a:xfrm>
            <a:off x="5330952" y="2011680"/>
            <a:ext cx="457200" cy="457200"/>
          </a:xfrm>
          <a:prstGeom prst="ellipse">
            <a:avLst/>
          </a:prstGeom>
          <a:solidFill>
            <a:srgbClr val="2B2622"/>
          </a:solidFill>
          <a:ln/>
        </p:spPr>
      </p:sp>
      <p:sp>
        <p:nvSpPr>
          <p:cNvPr id="20" name="Text 18"/>
          <p:cNvSpPr/>
          <p:nvPr/>
        </p:nvSpPr>
        <p:spPr>
          <a:xfrm>
            <a:off x="5330952" y="2066544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330952" y="26060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亲手分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330952" y="3035808"/>
            <a:ext cx="16916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真的动手分，分完给那一份命名，再把它写下来。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223760" y="292608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7A7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200" dirty="0"/>
          </a:p>
        </p:txBody>
      </p:sp>
      <p:sp>
        <p:nvSpPr>
          <p:cNvPr id="24" name="Shape 22"/>
          <p:cNvSpPr/>
          <p:nvPr/>
        </p:nvSpPr>
        <p:spPr>
          <a:xfrm>
            <a:off x="7360920" y="1783080"/>
            <a:ext cx="2121408" cy="2926080"/>
          </a:xfrm>
          <a:prstGeom prst="roundRect">
            <a:avLst>
              <a:gd name="adj" fmla="val 2586"/>
            </a:avLst>
          </a:prstGeom>
          <a:solidFill>
            <a:srgbClr val="F1EBE0"/>
          </a:solidFill>
          <a:ln/>
        </p:spPr>
      </p:sp>
      <p:sp>
        <p:nvSpPr>
          <p:cNvPr id="25" name="Shape 23"/>
          <p:cNvSpPr/>
          <p:nvPr/>
        </p:nvSpPr>
        <p:spPr>
          <a:xfrm>
            <a:off x="7616952" y="2011680"/>
            <a:ext cx="457200" cy="457200"/>
          </a:xfrm>
          <a:prstGeom prst="ellipse">
            <a:avLst/>
          </a:prstGeom>
          <a:solidFill>
            <a:srgbClr val="2B2622"/>
          </a:solidFill>
          <a:ln/>
        </p:spPr>
      </p:sp>
      <p:sp>
        <p:nvSpPr>
          <p:cNvPr id="26" name="Text 24"/>
          <p:cNvSpPr/>
          <p:nvPr/>
        </p:nvSpPr>
        <p:spPr>
          <a:xfrm>
            <a:off x="7616952" y="2066544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616952" y="26060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换个情境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7616952" y="3035808"/>
            <a:ext cx="16916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量绳、切蛋糕、分钱——同一个东西，让它再出现一次。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9509760" y="292608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7A7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200" dirty="0"/>
          </a:p>
        </p:txBody>
      </p:sp>
      <p:sp>
        <p:nvSpPr>
          <p:cNvPr id="30" name="Shape 28"/>
          <p:cNvSpPr/>
          <p:nvPr/>
        </p:nvSpPr>
        <p:spPr>
          <a:xfrm>
            <a:off x="9646920" y="1783080"/>
            <a:ext cx="2121408" cy="2926080"/>
          </a:xfrm>
          <a:prstGeom prst="roundRect">
            <a:avLst>
              <a:gd name="adj" fmla="val 2586"/>
            </a:avLst>
          </a:prstGeom>
          <a:solidFill>
            <a:srgbClr val="F7EFEC"/>
          </a:solidFill>
          <a:ln/>
        </p:spPr>
      </p:sp>
      <p:sp>
        <p:nvSpPr>
          <p:cNvPr id="31" name="Shape 29"/>
          <p:cNvSpPr/>
          <p:nvPr/>
        </p:nvSpPr>
        <p:spPr>
          <a:xfrm>
            <a:off x="9902952" y="2011680"/>
            <a:ext cx="457200" cy="45720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32" name="Text 30"/>
          <p:cNvSpPr/>
          <p:nvPr/>
        </p:nvSpPr>
        <p:spPr>
          <a:xfrm>
            <a:off x="9902952" y="2066544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9902952" y="26060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26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开新缺口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9902952" y="3035808"/>
            <a:ext cx="16916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4A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「那 1/2 和 1/3，谁大？」——当堂就撞，别留到一周后。</a:t>
            </a:r>
            <a:endParaRPr lang="en-US" sz="1250" dirty="0"/>
          </a:p>
        </p:txBody>
      </p:sp>
      <p:sp>
        <p:nvSpPr>
          <p:cNvPr id="35" name="Shape 33"/>
          <p:cNvSpPr/>
          <p:nvPr/>
        </p:nvSpPr>
        <p:spPr>
          <a:xfrm>
            <a:off x="502920" y="5029200"/>
            <a:ext cx="11155680" cy="868680"/>
          </a:xfrm>
          <a:prstGeom prst="roundRect">
            <a:avLst>
              <a:gd name="adj" fmla="val 6316"/>
            </a:avLst>
          </a:prstGeom>
          <a:solidFill>
            <a:srgbClr val="2B2622"/>
          </a:solidFill>
          <a:ln/>
        </p:spPr>
      </p:sp>
      <p:sp>
        <p:nvSpPr>
          <p:cNvPr id="36" name="Text 34"/>
          <p:cNvSpPr/>
          <p:nvPr/>
        </p:nvSpPr>
        <p:spPr>
          <a:xfrm>
            <a:off x="822960" y="52578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最要紧的是第 1 步在第 2 步之前。反过来，就又变回老办法了。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B26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95560" y="685800"/>
            <a:ext cx="1371600" cy="137160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10881360" y="1371600"/>
            <a:ext cx="0" cy="-6858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881360" y="1371600"/>
            <a:ext cx="593920" cy="3429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H="1">
            <a:off x="10881360" y="1371600"/>
            <a:ext cx="-593920" cy="3429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05740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二</a:t>
            </a:r>
            <a:endParaRPr lang="en-US" sz="6200" dirty="0"/>
          </a:p>
        </p:txBody>
      </p:sp>
      <p:sp>
        <p:nvSpPr>
          <p:cNvPr id="7" name="Text 5"/>
          <p:cNvSpPr/>
          <p:nvPr/>
        </p:nvSpPr>
        <p:spPr>
          <a:xfrm>
            <a:off x="822960" y="2971800"/>
            <a:ext cx="9144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四十分钟，逐段怎么走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41248" y="3931920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C9BE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每一段写了分钟数、老师说什么、以及这一段禁止做的事。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分数是怎么发生的　·　巴渝培训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A7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分数是怎么发生的</dc:title>
  <dc:subject>PptxGenJS Presentation</dc:subject>
  <dc:creator>王德生</dc:creator>
  <cp:lastModifiedBy>王德生</cp:lastModifiedBy>
  <cp:revision>1</cp:revision>
  <dcterms:created xsi:type="dcterms:W3CDTF">2026-08-22T13:57:22Z</dcterms:created>
  <dcterms:modified xsi:type="dcterms:W3CDTF">2026-08-22T13:57:22Z</dcterms:modified>
</cp:coreProperties>
</file>