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notesMasterIdLst>
    <p:notesMasterId r:id="rId6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开场。今晚不讲技巧清单，讲一件更根上的事：一个数学概念，在孩子那里到底是怎么‘长出来’的。整场围绕一组对照——发现学 vs 发生学。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一一对应地替换。重点是第二根：路径不中立——你带孩子走的那条路，本身就是学习内容。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这是全场引用最多的一张表。不用逐行念，指出三行即可：起点、会了的标志、等号。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把‘回写’单独拎出来强调。这是发生学区别于一切‘活动教学’的分水岭。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回写是今晚第二重要的词（第一是发生）。用‘分数改写了对整数的看法’这个例子，老师最容易懂。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把失败拆成两种，老师好对号入座。无底盘＝开头没缺口；无回写＝结尾没收。两头都要管。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预判这个哲学问题，快速给一个教学上够用的裁断，不纠缠本体论。把球踢回课堂：教学只管‘在这个孩子身上发生没发生’。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是全场的题眼，也是上一页那个问题的深层回答。发现和发生不是并列的两派：发现就是发生磨光之后的再显露。数学家当年把它发生了出来，教科书把路径和土壤磨掉，只把光滑的定义端给孩子去“发现”。孩子挂不住，恰恰因为能挂住的 D 和 E 被磨没了。发生学＝这道磨光的逆运算：去光滑化，把粗糙的来路还给孩子。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小结句＋开下一段的缺口。发生学的课，每一段结尾都开一个新缺口，示范给老师看。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进入核心理论段。三个字母 S/D/E，全程用小学例子撑着讲，不停在抽象上。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给出全段的骨架公式。接下来三页，一维一页，各配小学例子。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这是全系列反复用的场面。当堂全对≠发生。数字大的分数反而小，这个反直觉之处，恰恰是没有回写的证据。今晚要解释：为什么会这样，怎么改。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 最直观，但最大的坑也在这：把结晶当起点。这一页为第25页的‘成熟态当起点’埋线。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 是发生学最吃功夫、也最被忽略的一维。老师习惯教终点（S），跳过路径（D）。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 就是‘缺口’的另一个名字。一节发生学的课，第一件事就是把 E 摆到孩子面前。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昨晚讲过三大方程，这里只点一句，不展开。把‘互生’收敛到课堂可用的一句话，并再次点名回写。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这是全段最实用的一把钥匙。备课时对着任何概念问这一句，缺口（E）就出来了。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把第23页的钥匙做成表。注意左列都是‘成熟态/规定’，右列都是‘为了走通某条路’。这就是发现学与发生学在选起点上的分野。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这是发现学最深的一处病，接第 16 页的‘光滑化再显露’：教科书里的定义，就是被磨光后端出来的发生残留。它不是坏老师造成的，是教材顺序本身把成熟态摆在了第一位。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把第2页的开场缺口，在这里正式收口：原因＝从成熟态起步→无路径→无回写。前后呼应。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三种死亡是诊断工具。重点讲第三种：‘什么都对答如流’往往不是学得好，是背得熟、发生浅。用反例一戳就露。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小结＋开缺口，引出第三段的‘发生五步’。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全场的中心句。请老师记住这一句就够本。发现=去认一个现成的；发生=在孩子这里重新走一遍它诞生的路。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第三段：把原理落成一个可操作的五步骨架。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核心骨架。强调第五步：好课不是‘讲完了’，是‘又打开了一个口子’。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开缺口要‘真’——孩子得真觉得手里的工具不够用。立框架是给方向，不是给答案。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③是发生的正身，最不能省。④让它扎根多个情境（这才迁移得动）。⑤开环。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把两套五步并排。发现学的例子在最后（拿来练），发生学的例子在中间（拿来再发生），位置不同，作用天差地别。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老师最常见的失误是一节课塞太多。一课一缺口，是发生学的节流阀。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进入案例段，全场的肉。每案例两页：发现学（平铺）／发生学（E→D→S→回写 链）。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发现学教‘数’：符号先行。听起来毫无问题——问题恰恰藏在‘毫无问题’里。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发生学教‘数’：先有‘比多少’的缺口，用一一对应走出来，数才结晶。基数的发生学原点＝对应先于计数。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发现学教加法：口诀＋规则。交换律尤其典型——纯背。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把两个词掰开。发生学最容易被误当成‘发现学＋活动’，其实差在‘回写’这个回环上。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关键在交换律：让孩子换顺序合并，亲自发现总数不变。发现＞背诵，且它会回写进对‘合并’的理解。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发现学教位值：规则口令。会算，但位值的意义没发生。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捆小棒是经典活动，但重点不是活动本身，是让‘捆’这个动作生出‘新单位’，并回写到‘同一个数字在不同位不一样大’。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发现学教乘法：口诀先行。口诀本身没错，错在把它当起点。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先让‘重复相加太慢’这个缺口逼出乘法，再回头背口诀，口诀就有了挂靠。意义在前，记忆在后。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分数是最能暴露发现学软肋的一课。回扣第2页开场，闭环。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分数的发生学原点＝‘整数不够分’。让孩子先撞上这个缺口，分数才作为‘让平分走通的工具’发生。回写到对整数的看法，正是防住1/3&gt;1/2的那一笔。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等号误解是有大量研究支撑的真问题。发现学的‘＝得’读法，正是祸根。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这一案例最能直接体现 S/D/E：同一个显露(6)，可由多条路径(D)抵达，等号说的正是‘同一’。发现学教不出这个，因为它把等号当单向箭头。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几何也一样：结论先行＝发现学。会套用≠理解来路。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报菜单。第四段占大头，是今晚的肉。前三段给原理，后两段给手感。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撕角拼直线，是把结论‘发生’一遍。回写到一个更大的信念：数学结论有来路、可验证。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把七个案例抽象成一个通用动作。老师记住这个动作，就能自己造第八、第九个案例。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这是七案例的总账表。列的抬头就是发生四段：缺口 E / 路径 D / 显露 S / 回写。把它印下来贴在办公室都行。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防止老师把发生学误解成‘多搞活动’。活动只是路径的载体，缺口和回写才是发生的两端。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第五段：落地工具箱。让老师明天就能改一节课。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这四问是裁缝版的‘龙爪手’。第4问最关键——找到缺口，整节课的发生学改造就有了地基。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给一个能直接抄的模板。让老师现场就能想一节自己的课往里填。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三条纪律是防滑条。尤其纪律二：只要你先给了定义，无论后面多热闹，本质已是发现学。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四个坑，对应发生五步里最容易塌的四处。用灰蓝色标它们——因为掉进坑，就等于滑回了发现学。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把整场浓缩成一句可当堂用的判据。不用复杂量表，就问这一句。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给发现学一个公道，也让老师放下防御。我们不是要推翻，而是要看清它的边界在哪儿。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全场收束句。把中心思想再敲一遍：对象在路径的尽头，不在课本里。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以开缺口收尾，示范发生学‘结尾即新开头’。留一个可执行的小作业：只找缺口，别的先不管。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进入第一段。技巧可以后天学，假设决定了你备课时第一句话怎么说。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这三块地基听上去天经地义——正因为天经地义，才最难察觉。它们悄悄决定了：孩子是‘接收者’。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把抽象地基落到具体口头禅上。老师会认出自己天天在说这些话。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371600"/>
            <a:ext cx="256032" cy="256032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" name="Text 1"/>
          <p:cNvSpPr/>
          <p:nvPr/>
        </p:nvSpPr>
        <p:spPr>
          <a:xfrm>
            <a:off x="1051560" y="1371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C9CD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· 数学教学法系列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1091153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640080" y="3703320"/>
            <a:ext cx="95399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数学对象与数学概念，是被“发现”的，还是被“发生”的？</a:t>
            </a:r>
            <a:endParaRPr lang="en-US" sz="19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以小学数学为例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40080" y="50749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</a:t>
            </a:r>
            <a:pPr indent="0" marL="0">
              <a:buNone/>
            </a:pPr>
            <a:r>
              <a:rPr lang="en-US" sz="2200" b="1" dirty="0">
                <a:solidFill>
                  <a:srgbClr val="6B6F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→  </a:t>
            </a:r>
            <a:pPr indent="0" marL="0">
              <a:buNone/>
            </a:pPr>
            <a:r>
              <a:rPr lang="en-US" sz="2200" b="1" dirty="0">
                <a:solidFill>
                  <a:srgbClr val="E96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640080" y="5989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B3B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主讲：＿＿＿　｜　教师研修专场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发生范式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发生学换成三根支柱（逐一替换）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条件共生成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对象不是先在的，是在真实土壤里被生成的。换掉“对象先在”。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68698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473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5328818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路径生成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3018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要经过一条差异路径才成形，怎么走，决定了长出什么。换掉“方法中立”。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097317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3349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057437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生命周期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371637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对象有原初→成熟→退化，不是永远现成。换掉“知识累积”。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一张表看全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vs 发生学：十个维度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911535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4297680"/>
                <a:gridCol w="42976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维度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E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发现学数学教学法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8D9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发生学数学教学法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数学对象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先在，等待揭示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在土壤里被发生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教的起点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定义（成熟态）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缺口（真实问题）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学生角色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接收者、认领者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发生者、亲历者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“会了”的标志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能复述、能套用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看旧东西的眼光变了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迁移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常常迁移不动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回写过，自然迁移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错误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要纠正的偏差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路径的信息、发生的线索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等号 =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“得”、出结果的箭头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两边同一的关系（天平）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练习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巩固已给的形式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在新情境里再发生一次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评价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对不对、快不快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有没有真的发生与回写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典型失败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考完就掉、不迁移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热闹却无结算的假发生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最关键的一个词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 ≠ 产生。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产生是单行道：做出来，就完了。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发生是回环：要土壤、要路径、要显露——还要回写。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漏了回写，前面全白搭。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把“回写”说清楚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什么叫回写：概念反过来改写了旧底盘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74520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回写＝新概念发生后，倒回去改写孩子已有的理解。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不是又记住一个新东西，而是旧东西在他眼里变了样。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3EFE9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422904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例：学过分数之后，孩子看“整数”的眼光变了。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他忽然明白：整数只是数轴上的一些点，中间还密密麻麻挤着别的数。——这一下，才叫分数发生了。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971288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没有回写的“学过”，只是入库。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存进去了，却没和别的东西连上，考完就被清出内存。第 2 页那半数孩子，正是无回写。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两种“假发生”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热闹的课，也可能什么都没发生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5272888" cy="4389120"/>
          </a:xfrm>
          <a:prstGeom prst="roundRect">
            <a:avLst>
              <a:gd name="adj" fmla="val 1250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2103120"/>
            <a:ext cx="219456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103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假发生①  无底盘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472424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没有真实缺口，概念悬空。</a:t>
            </a:r>
            <a:endParaRPr lang="en-US" sz="14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老师直接给出“今天学分数”，孩子并不觉得缺它。</a:t>
            </a:r>
            <a:endParaRPr lang="en-US" sz="14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挂不住：考完即掉，因为它从没挂在任何需要上。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78728" y="1828800"/>
            <a:ext cx="5272888" cy="4389120"/>
          </a:xfrm>
          <a:prstGeom prst="roundRect">
            <a:avLst>
              <a:gd name="adj" fmla="val 1250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53048" y="2103120"/>
            <a:ext cx="219456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6553048" y="21031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假发生②  无回写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553048" y="2743200"/>
            <a:ext cx="472424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记住了形式，底盘没动。</a:t>
            </a:r>
            <a:endParaRPr lang="en-US" sz="14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会写 1/2、会做题，但对“整数”的看法丝毫未变。</a:t>
            </a:r>
            <a:endParaRPr lang="en-US" sz="1450" dirty="0"/>
          </a:p>
          <a:p>
            <a:pPr marL="177800" indent="-177800">
              <a:lnSpc>
                <a:spcPct val="110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被收编：新知识入了库，却没改写任何旧知识。不迁移。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老师最爱问的一个问题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数学对象，到底是“被发现”的，还是“被发生”的？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给一个够用的答案：对数学家，或许两说。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但对课堂上的孩子——凡是“没在他这里发生过”的对象，就等于不存在。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所以教学只认发生。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发现与发生，到底什么关系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发现，是发生的光滑化再显露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i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 ＝ 发生 －路径(D) －土壤(E)，再端出来。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4572000" cy="2286000"/>
          </a:xfrm>
          <a:prstGeom prst="roundRect">
            <a:avLst>
              <a:gd name="adj" fmla="val 3200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32688" y="2267712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932688" y="226771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发生（原初态）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87552" y="2926080"/>
            <a:ext cx="38770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先有缺口(E)、走过路径(D)，最后才结晶出显露(S)。它粗糙、带着来路——看得见自己是怎么长出来的。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979615" y="2011680"/>
            <a:ext cx="4572000" cy="2286000"/>
          </a:xfrm>
          <a:prstGeom prst="roundRect">
            <a:avLst>
              <a:gd name="adj" fmla="val 3200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272223" y="2267712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13" name="Text 11"/>
          <p:cNvSpPr/>
          <p:nvPr/>
        </p:nvSpPr>
        <p:spPr>
          <a:xfrm>
            <a:off x="7272223" y="226771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发现（光滑态）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27087" y="2926080"/>
            <a:ext cx="387705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 D 和 E 磨平、抹去，只留下光滑的 S，再端出来——于是它“看起来本来就在那儿”。发现学的“对象先在”，正是这么来的。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212080" y="2468880"/>
            <a:ext cx="1767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光滑化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212080" y="2816352"/>
            <a:ext cx="1767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5212080" y="3584448"/>
            <a:ext cx="1767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磨掉 D 和 E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4754880"/>
            <a:ext cx="10911535" cy="1325880"/>
          </a:xfrm>
          <a:prstGeom prst="roundRect">
            <a:avLst>
              <a:gd name="adj" fmla="val 4138"/>
            </a:avLst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05840" y="4754880"/>
            <a:ext cx="10180015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教学要做的　</a:t>
            </a:r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把被磨掉的缺口(E)和路径(D)还原回来——给发现“去光滑化”，让对象在孩子这里重新发生一遍。这就是发生学。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7C8D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第一段小结 · 并开一个缺口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范式一换，教学的起点就从“定义”挪到了“缺口”。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那么下一个问题来了——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一个数学概念，到底是由“什么”发生出来的？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8600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数学对象与概念的发生学原理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4526280"/>
            <a:ext cx="98142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1C5C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一个数学概念，＝ 一条 S·D·E 发生链的稳定结晶。它的语法是：在何种土壤里，经何种路径，成什么显露。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一句话定义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一个数学概念 ＝ 一条发生链的稳定结晶。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它的语法是三句话：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在何种土壤（E）里 → 经何种路径（D）→ 成什么显露（S）。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倒过来问任何一个概念，都能拆出这三段。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先看一个真实的缺口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三年级“分数”那节课，当堂练习全班几乎全对。</a:t>
            </a:r>
            <a:endParaRPr lang="en-US" sz="3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一周后再问一句：1/2 和 1/3，谁大？</a:t>
            </a:r>
            <a:endParaRPr lang="en-US" sz="3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近一半孩子答：1/3 更大。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他们不是没“学会”。是这个概念，从没在他们那里真正“发生”过。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维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＝ 显露维（Show）：最后看得见的那个形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74520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是概念最终“看得见、认得出”的稳定形。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例：“5”“1/2”“三角形”这些名字与符号，就是 S。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3EFE9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422904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但要命的一点：S 是结果，不是起点。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它是发生链跑完之后结晶出来的东西。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971288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发现学的错，就是把 S 当起点。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上来先给定义、先认符号——等于让孩子从终点倒着背。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 维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 ＝ 差异路径（Difference）：从缺口走到显露的那条路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74520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 是概念被走出来的路径，不是“不一样”那么简单。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它有推进、承接、修正、收敛。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3EFE9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422904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例：“一一对应”“平分”“重复相加”，都是路径。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真正要教的是这条路，而不是路尽头那个名字。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971288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 D ＝ 凝滞不动。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只给结论不给路径，孩子拿到的是一具没有来路的空壳。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19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 维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 ＝ 纠缠土壤（Entanglement）：概念得以发生的真实需要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74520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 是让概念不得不发生的真实情境与需要。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它不是背景板，是发生的地基。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3EFE9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422904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例：“两堆谁多”“三个饼分四人”“数太大数不过来”。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正是这些真实的‘走不通’，逼出了新概念。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971288"/>
            <a:ext cx="1040861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 E ＝ 无根而散。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没有土壤，概念对孩子就是天上掉下来的，抓不住也留不下。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三者的关系（点到为止）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S、D、E 不是三段流水线，是非线性互生。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课堂上只需记一句：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先有土壤和路径，才结晶出显露；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显露一旦成形，又回过头改写土壤和路径。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这个“回过头”，就是回写。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数学对象的发生学原点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每个基本对象，都能问一句：</a:t>
            </a:r>
            <a:endParaRPr lang="en-US" sz="24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“它最初，是为了走通哪条走不通的路而发生的？”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数：为“比多少”而生　·　分数：为“整数不够分”而生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负数：为“不够减”而生　·　位值：为“数太大写不下”而生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小学核心对象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一张“发生学原点”表</a:t>
            </a:r>
            <a:endParaRPr lang="en-US" sz="30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911535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389120"/>
                <a:gridCol w="438912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概念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E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发现学数学教学法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8D9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发生学数学教学法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先在的计数符号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为“比多少”而发生（一一对应）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加法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一种既定运算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为“合起来是多少”而发生（合并再数）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位值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个十百的规定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为“数太大写不下”而发生（捆成新单位）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乘法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口诀表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为“重复相加太慢”而发生（几个几打包）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分数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分子/分母的形式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为“整数不够分”而发生（平分要结算）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等号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“得”、出结果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为“同一个数有多条来路”而发生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7C8D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发现学最容易犯的一件事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把“成熟态”当起点。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教科书顺序＝先定义 → 再性质 → 再应用。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可“定义”是整条发生链跑完之后的结晶。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把结晶当起点，等于让孩子从终点倒着背。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这个“结晶”，正是被光滑化、再显露出来的发生。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于是有了那个熟悉的现象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“大规模无回写学习”，就是这么来的。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从成熟态起步，孩子没有土壤和路径可走，只能把形式“入库”。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没有路径，就没有回写；没有回写，考完就掉。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第 2 页那半个班，根源在这里。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帮你判断“孩子的会是真会吗”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一个概念的三种“死法”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遗忘（E-death）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没人再用它，从共同体里消失。验法：还有没有人真的拿它解决问题？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68698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473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5328818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变成常识（D-death）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3018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熟到不假思索，“死于成功”。这是好事。验法：孩子会不会对它感到惊讶。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097317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3349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057437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过度自洽（S-death）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371637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对一切追问都有现成答案，却不会用。危险的假会。验法：找一个反例，他慌不慌。</a:t>
            </a:r>
            <a:endParaRPr lang="en-US" sz="14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7C8D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第二段小结 · 并开一个缺口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概念由 E → D → S 发生，再回写。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既然如此——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一节课，到底该按什么顺序展开，才顺着发生走？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发现学，让孩子“认识”一个已经做好的数学对象；</a:t>
            </a:r>
            <a:endParaRPr lang="en-US" sz="3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发生学，让那个对象“在孩子这里重新长出来一次”。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一句话之差，整节课的起点就不同。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8600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一节发生学的课，长什么样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4526280"/>
            <a:ext cx="98142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1C5C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用“缺口 → 框架 → 张力 → 实例 → 新缺口”，替换“定义 → 性质 → 应用”。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发生五步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五步一个环，不是一条线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ΔE 开缺口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抛出一个孩子现有工具解决不了的真实问题。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599273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2873593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56473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056473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立框架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056473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给出能解决它的新显露的雏形。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32787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107107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89987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289987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 走张力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289987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让孩子在这条路径上亲自跑一遍。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066300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340620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23500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523500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 落实例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523500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在多个真实情境里再发生一次。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299814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9574134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757014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⑤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757014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 ΔE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9757014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用一个新问题，开出下一个缺口。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40080" y="5669280"/>
            <a:ext cx="1091153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第五步接回第一步——所以是环，不是线。每节课的结尾，是下一节课的开头。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28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逐步拆解（上）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第①②步：把缺口摆出来，把框架递过去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2157984"/>
          </a:xfrm>
          <a:prstGeom prst="roundRect">
            <a:avLst>
              <a:gd name="adj" fmla="val 2542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92808"/>
            <a:ext cx="1554480" cy="1938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开缺口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468880" y="1874520"/>
            <a:ext cx="8854135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制造一个真实的“走不通”。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例：三个饼平分给四个人，每人多少？——孩子手里的整数，答不了。缺口就此打开。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4105656"/>
            <a:ext cx="10911535" cy="2157984"/>
          </a:xfrm>
          <a:prstGeom prst="roundRect">
            <a:avLst>
              <a:gd name="adj" fmla="val 2542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4215384"/>
            <a:ext cx="1554480" cy="1938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立框架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468880" y="4197096"/>
            <a:ext cx="8854135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递出解决它所需的新显露的雏形。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“看来我们需要一个比 1 还小的数。”——不是给定义，是给方向。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29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逐步拆解（下）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第③④⑤步：亲跑、再发生、再开口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92808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走张力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468880" y="1874520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让孩子在路径上真跑一遍。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动手分饼、给结果命名、发现“两个 1/2 拼成 1”。这一跑，概念才在他身上发生。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3441192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落实例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468880" y="3422904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换几个情境，让它再发生。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分饼、量绳、切蛋糕——同一个 1/2，在不同土壤里再长一次。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4989576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⑤ 新缺口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468880" y="4971288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用新问题开下一环。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“那 1/2 加 1/4 呢？”——下一节课的门，这就推开了。</a:t>
            </a:r>
            <a:endParaRPr lang="en-US" sz="15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两种五步，正反对照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发现学五步 vs 发生学五步</a:t>
            </a:r>
            <a:endParaRPr lang="en-US" sz="3000" dirty="0"/>
          </a:p>
        </p:txBody>
      </p:sp>
      <p:graphicFrame>
        <p:nvGraphicFramePr>
          <p:cNvPr id="3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911535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4297680"/>
                <a:gridCol w="429768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环节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E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发现学数学教学法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8D9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发生学数学教学法</a:t>
                      </a:r>
                      <a:endParaRPr lang="en-US" sz="15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5400" marR="25400" marT="25400" marB="254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起点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先给定义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先制造缺口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主线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接收、记住形式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亲自跑一遍路径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例子的位置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应用，摆在最后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实例，是发生的一部分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结束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把题做完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开出一个新缺口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回写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48555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几乎没有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收尾必验一次</a:t>
                      </a:r>
                      <a:endParaRPr lang="en-US" sz="13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一条纪律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每一节课，只对准“一道具体的缺口”。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贪多，缺口就模糊；缺口一模糊，什么都发生不了。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宁可一节课只让一个概念真正发生，也不要三个都停在入库。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8600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七个案例：同一个概念，两种教法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4526280"/>
            <a:ext cx="98142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1C5C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 · 加法 · 位值 · 乘法 · 分数 · 等号 · 三角形。每个案例，左手发现学、右手发生学，你自己判。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案例①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数是什么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黑板上写一个“5”，数五个苹果：“这就是 5。”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数，被当成一个既存的计数符号，先在那里。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孩子的任务，是把这个符号认下来、记住它。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是从终点递过来的。孩子认得符号，却不知道“数”这个东西是为了解决什么才存在的。</a:t>
            </a:r>
            <a:endParaRPr lang="en-US" sz="14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案例①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数是什么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“这两堆东西，哪堆多？”一眼看不出来，需要一个办法。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一一对应：一个对一个地摆，看谁先摆完。对不清，才需要能“记住多少”的东西。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“数”发生了。5 ＝ 和五根手指能一一对应的那一类聚集。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从此孩子看任何一堆，都会想“它能和几对上”。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数不再是黑板上的符号，而是他亲手用“对应”量出来的东西。它有了来路。</a:t>
            </a:r>
            <a:endParaRPr lang="en-US" sz="15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案例②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加法与交换律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+ 2 = 5，背下来；加法表，背熟。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交换律：记住“a + b = b + a”，照用。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加法被当成一套既定规则，规则先在，孩子记住它。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交换律是背来的一条规定。孩子不知道它为什么成立，只知道它“是这么规定的”。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两个词，一字之差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“发现” 与 “发生”，差在哪里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92808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468880" y="1874520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去找一个本来就在那儿的东西。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对象先在，你只是把它揭开、认出来。数、形，仿佛一直摆在那里等人看。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3441192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468880" y="3422904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在土壤里、经路径、造出显露，还要回写。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对象不是现成的，是在真实需要中被生成、被稳定、被表达出来——而且反过来改写你已有的理解。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3EFE9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4989576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468880" y="4971288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 ≠ 产生。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产生是单行道，做出来就完了；发生是回环——最后那一笔“回写”，才是它真正住进孩子心里的证据。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案例②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加法与交换律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“这两堆合起来，一共多少？”真实的合并情境。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把两堆并到一起，重新数一遍。“＋”就是这条“合并再数”的路径。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“＝”是这条路径的结算点。3＋2 结算出 5。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孩子亲自试出“先合谁、后合谁，总数不变”——交换律不是背的，是他发现的。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交换律从“一条要记的规定”，变成“他自己撞见的一个事实”。这就是回写。</a:t>
            </a:r>
            <a:endParaRPr lang="en-US" sz="15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36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案例③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位值与十进制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个位、十位、百位，是规定好的位置。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“满十进一”，照着做，做对就行。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位值制被当成一套先在的书写规则。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“满十进一”是口令。孩子会操作，却答不出“11 里的两个 1，为什么不一样大”。</a:t>
            </a:r>
            <a:endParaRPr lang="en-US" sz="14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37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案例③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位值与十进制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数变大了，一个一个数太慢，符号也不够用。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十根小棒捆成一捆。这个“捆”的动作，生出一个新单位。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“十”作为一个新单位发生了。位值＝用有限符号表示很大的数。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孩子懂了：11 里，左边的 1 是“一捆”，右边的 1 是“一根”，不一样大。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“满十进一”不再是口令，而是他亲手捆出来的结果——位置有了意义。</a:t>
            </a:r>
            <a:endParaRPr lang="en-US" sz="15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38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案例④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乘法（倍）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九九口诀，背熟、背快。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乘法被当成一种新的运算规则，先在那里。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孩子的任务，是把口诀记牢、算得快。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口诀是发生链结晶之后的成熟态。直接从口诀起步，是把终点当起点。</a:t>
            </a:r>
            <a:endParaRPr lang="en-US" sz="14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39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案例④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乘法（倍）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“5 个 3 相加”写起来烦、算起来慢。需要更省的写法。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把“几个几”打包成一个整体。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“3 的 5 倍 / 5 × 3”发生了。乘法＝重复相加的打包。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孩子再看加法，会分辨“零散地加”和“成倍地加”是两种事。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口诀不再是要背的天书，而是他亲手打包出来的省力工具——先有意义，再背才牢。</a:t>
            </a:r>
            <a:endParaRPr lang="en-US" sz="15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案例⑤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分数（最硬的一课）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分数＝分子/分母的既定形式。先给定义“二分之一”。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再教通分、约分，一套一套的规则。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孩子一上来，就面对一个成熟的符号系统。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这正是第 2 页那节课：当堂全对，一周后 1/3 &gt; 1/2。符号会写，意义没发生。</a:t>
            </a:r>
            <a:endParaRPr lang="en-US" sz="14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41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案例⑤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分数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三个饼平分给四个人，每人多少？整数，答不出来。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真的去平分，给“每人分到的那份”命名。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分数发生了，为让“平分”能结算。1/2 的同一性＝两个它拼成 1。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孩子看“整数”从此知道：它只是数的一段，中间还挤着无数个数。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1/3 &gt; 1/2 的错误不会再犯——因为他亲手分过，知道分的份越多、每份越小。</a:t>
            </a:r>
            <a:endParaRPr lang="en-US" sz="15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案例⑥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等号 =（一个大误解）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“＝”读作“得”，3 + 2 ＝ ? 求那个答案。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等号被当成一个“出结果”的箭头，单向。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于是孩子不接受 8 ＝ 3 + 5，更不接受 3 + 5 ＝ 2 + 6。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把等号当箭头，是小学最普遍、最隐蔽的一处误解，会一路拖累到中学的方程。</a:t>
            </a:r>
            <a:endParaRPr lang="en-US" sz="14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案例⑥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等号 =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同一个数 6，可以从很多条路走到：2+4、1+5、3+3……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让孩子写出 6 ＝ 2+4 ＝ 1+5 ＝ 3+3，两边都摆。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“＝”是“两边是同一个东西”的关系符——像天平，不是箭头。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等号从“得”变成“平衡”。这正是 S/D/E：同一个 S，多条 D。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他开始接受 3+5 ＝ 2+6。这一小步，替中学的方程扫清了一个大障碍。</a:t>
            </a:r>
            <a:endParaRPr lang="en-US" sz="15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7C8D9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案例⑦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三角形内角和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7160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直接告诉：“三角形内角和是 180°。”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262128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62128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记住这个结论，套进题里去算。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0080" y="3870960"/>
            <a:ext cx="10911535" cy="1066800"/>
          </a:xfrm>
          <a:prstGeom prst="roundRect">
            <a:avLst>
              <a:gd name="adj" fmla="val 4286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870960"/>
            <a:ext cx="10362895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结论先在，孩子的任务是记住并套用。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5257800"/>
            <a:ext cx="10911535" cy="868680"/>
          </a:xfrm>
          <a:prstGeom prst="roundRect">
            <a:avLst>
              <a:gd name="adj" fmla="val 5263"/>
            </a:avLst>
          </a:prstGeom>
          <a:solidFill>
            <a:srgbClr val="F6F7F8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5257800"/>
            <a:ext cx="1036289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　</a:t>
            </a:r>
            <a:pPr indent="0" marL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结论是天上掉下来的。孩子会用它算题，却答不出“凭什么是 180°”。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今晚的地图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六段路，从原理到明天的一节课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两种范式的地基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发现范式三块地基，发生范式三根支柱；一张总对照表。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68698" y="182880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473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5328818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数学对象的发生学原理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3018" y="274320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一个概念＝一条 S·D·E 发生链的稳定结晶。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097317" y="182880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3349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057437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发生五步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371637" y="274320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用“缺口→框架→张力→实例→新缺口”替换“定义→性质→应用”。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416052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6112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1600200" y="437997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七个小学案例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914400" y="507492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数·加法·位值·乘法·分数·等号·三角形，正反对照。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4368698" y="416052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24730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5328818" y="437997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把一节课改成发生学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643018" y="507492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备课四问、五步模板、三条纪律、四个坑。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8097317" y="4160520"/>
            <a:ext cx="345429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53349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9057437" y="437997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收束与留给你们的缺口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8371637" y="5074920"/>
            <a:ext cx="290565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一句当堂自检，和一道明天的作业。</a:t>
            </a:r>
            <a:endParaRPr lang="en-US" sz="14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457200"/>
            <a:ext cx="2834640" cy="457200"/>
          </a:xfrm>
          <a:prstGeom prst="roundRect">
            <a:avLst>
              <a:gd name="adj" fmla="val 50000"/>
            </a:avLst>
          </a:prstGeom>
          <a:solidFill>
            <a:srgbClr val="C039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 · 这样教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703320" y="457200"/>
            <a:ext cx="78482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案例⑦  </a:t>
            </a:r>
            <a:pPr indent="0" marL="0">
              <a:buNone/>
            </a:pPr>
            <a:r>
              <a:rPr lang="en-US" sz="22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三角形内角和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64008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0467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· 土壤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0467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各种三角形长得差那么多，三个角的和，会一样吗？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6222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42740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9199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59199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路径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9199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把三个角撕下来，拼到一起；再量一量、多试几个。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9544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214720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379312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显露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379312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三个角拼成一条直线——180°。结论被孩子亲手拼出来。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736863" y="272034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›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002039" y="1371600"/>
            <a:ext cx="2549576" cy="3246120"/>
          </a:xfrm>
          <a:prstGeom prst="roundRect">
            <a:avLst>
              <a:gd name="adj" fmla="val 2869"/>
            </a:avLst>
          </a:prstGeom>
          <a:solidFill>
            <a:srgbClr val="F3EFE9"/>
          </a:solidFill>
          <a:ln w="9525">
            <a:solidFill>
              <a:srgbClr val="E0D8C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66631" y="15361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E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回写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166631" y="1993392"/>
            <a:ext cx="222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5A53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改写了旧看法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66631" y="2542032"/>
            <a:ext cx="222039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2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结论有了来路。孩子知道数学结论是能“验”的，不是背的。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640080" y="4892040"/>
            <a:ext cx="10911535" cy="1188720"/>
          </a:xfrm>
          <a:prstGeom prst="roundRect">
            <a:avLst>
              <a:gd name="adj" fmla="val 3846"/>
            </a:avLst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60120" y="4892040"/>
            <a:ext cx="102714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9E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在孩子那里发生了什么　</a:t>
            </a:r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“180°”从一句要背的话，变成他撕纸拼角亲眼看见的事实。</a:t>
            </a:r>
            <a:endParaRPr lang="en-US" sz="15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七个案例，抽出同一个结构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每一课，都是同一个动作。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先找到那条“走不通的旧路”（缺口 E），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让新对象作为“让它走通的工具”发生出来（D → S），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最后，验一次回写。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七案例一览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 → 路径 → 显露 → 回写</a:t>
            </a:r>
            <a:endParaRPr lang="en-US" sz="3000" dirty="0"/>
          </a:p>
        </p:txBody>
      </p:sp>
      <p:graphicFrame>
        <p:nvGraphicFramePr>
          <p:cNvPr id="5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911535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286000"/>
                <a:gridCol w="2286000"/>
                <a:gridCol w="2194560"/>
                <a:gridCol w="2770632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概念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E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缺口 E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路径 D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显露 S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回写</a:t>
                      </a:r>
                      <a:endParaRPr lang="en-US" sz="13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8100" marR="38100" marT="38100" marB="381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两堆谁多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一一对应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“数”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看任何一堆都想“对上几”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加法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合起来多少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合并再数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“＋”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自己撞见交换律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位值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数大写不下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十根捆一捆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“十”这个单位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两个 1 不一样大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乘法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重复相加太慢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几个几打包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“倍 / ×”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分清零散加与成倍加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分数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整数不够分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平分并命名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“1/2”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整数只是数的一段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等号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同数多来路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两边都摆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“＝”是关系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等号从箭头变天平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2F0"/>
                    </a:solidFill>
                  </a:tcPr>
                </a:tc>
              </a:tr>
              <a:tr h="587829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23262B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三角形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各角和会一样吗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撕角拼一拼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“180°”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8E2A2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结论可验、非天降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0800" marR="50800" marT="50800" marB="5080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7C8D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48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一个重要提醒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发生学，不等于“活动多、课堂热闹”。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撕纸、摆小棒，若不对准缺口、不收回写，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照样是无回写的假发生。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热闹 ≠ 发生。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8600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明天，把你的一节课改成发生学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4526280"/>
            <a:ext cx="98142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1C5C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四问备课、五步模板、三条纪律、四个坑。今晚之后，能上手。</a:t>
            </a:r>
            <a:endParaRPr lang="en-US" sz="16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49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备课四问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改课之前，先问自己四句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定义从天而降吗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这个概念的定义，在孩子那儿是不是“突然就给出来”的？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33008" y="182880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8904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7193128" y="204825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孩子卡在哪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507328" y="274320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他们最常在哪一步卡住、犯同一个错？那里往往藏着缺口。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40080" y="416052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600200" y="437997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哪条规则是背的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14400" y="507492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这节课里，哪条规则孩子只会背、说不出来路？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233008" y="416052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89040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7193128" y="437997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它的缺口是什么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07328" y="507492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这个概念，当初是为解决哪条“走不通的路”而生的？</a:t>
            </a:r>
            <a:endParaRPr lang="en-US" sz="14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一节课的发生学模板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把五步填成你的教案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缺口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我抛出的那个真实问题是：____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599273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2873593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56473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056473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框架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056473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我给的方向（不是答案）是：____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32787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107107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89987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289987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走张力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289987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孩子亲手跑的那一步是：____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066300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340620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23500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523500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落实例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523500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换的几个情境是：____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299814" y="3383280"/>
            <a:ext cx="292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9574134" y="1965960"/>
            <a:ext cx="1977481" cy="3383280"/>
          </a:xfrm>
          <a:prstGeom prst="roundRect">
            <a:avLst>
              <a:gd name="adj" fmla="val 3699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757014" y="219456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⑤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9757014" y="2788920"/>
            <a:ext cx="1611721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8E2A2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新缺口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9757014" y="3383280"/>
            <a:ext cx="1611721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444A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下课前抛出的下一个问题：____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40080" y="5669280"/>
            <a:ext cx="1091153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把每一格填上你自己的一句话，一份发生学教案就成形了。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三条纪律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守住这三条，就不会滑回发现学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92808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纪律一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468880" y="1874520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一节课，只对一道缺口。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贪多则缺口模糊，什么都发生不了。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3441192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纪律二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468880" y="3422904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先制造缺口，再给工具。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顺序一旦反过来（先给定义），就又变回发现学了。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FBEDEB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4989576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纪律三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468880" y="4971288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下课前两分钟，验一次回写。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问一个“倒过来”的问题——他看旧东西的眼光变了吗？</a:t>
            </a:r>
            <a:endParaRPr lang="en-US" sz="15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四个最常见的坑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看着像发生学，其实不是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伪缺口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其实不缺——孩子早会了，你还假装制造问题。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233008" y="182880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8904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7193128" y="204825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替孩子跑路径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507328" y="274320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工具给了，却是老师一路演示到底，孩子没亲自走。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40080" y="416052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600200" y="437997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活动代替发生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14400" y="507492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热热闹闹撕了摆了，最后没有结算、没有命名。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233008" y="4160520"/>
            <a:ext cx="5318608" cy="2057400"/>
          </a:xfrm>
          <a:prstGeom prst="roundRect">
            <a:avLst>
              <a:gd name="adj" fmla="val 3111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89040" y="436168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7193128" y="4379976"/>
            <a:ext cx="41298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漏回写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07328" y="5074920"/>
            <a:ext cx="47699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讲完就下课，从不问“你对旧东西的看法变了吗”。</a:t>
            </a:r>
            <a:endParaRPr lang="en-US" sz="145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C039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一句判据，当堂自检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这节课结束时，有没有一个孩子</a:t>
            </a:r>
            <a:endParaRPr lang="en-US" sz="27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“看旧东西的眼光变了”？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 ——概念发生了。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 ——只是又入了一次库。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7C8D9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FFFFF">
                    <a:alpha val="8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先约定一件事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1091153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今晚不否定发现学。</a:t>
            </a:r>
            <a:endParaRPr lang="en-US" sz="3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它在很多场合是对的，也最省力。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40080" y="502920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>
                    <a:alpha val="8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我们要辨的只是一处：它在哪一步，把孩子挡在了数学的门外。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280160"/>
            <a:ext cx="256032" cy="256032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" name="Text 1"/>
          <p:cNvSpPr/>
          <p:nvPr/>
        </p:nvSpPr>
        <p:spPr>
          <a:xfrm>
            <a:off x="1051560" y="12618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100" kern="0" dirty="0">
                <a:solidFill>
                  <a:srgbClr val="C9CD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收束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10911535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发现学，教孩子“认识”一个已经做好的数学世界；</a:t>
            </a:r>
            <a:endParaRPr lang="en-US" sz="3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发生学，让这个世界在每个孩子那里，重新发生一次。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9971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数学对象不在课本里——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它在孩子走通的那条路的尽头。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5989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B3B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14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280160"/>
            <a:ext cx="256032" cy="256032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" name="Text 1"/>
          <p:cNvSpPr/>
          <p:nvPr/>
        </p:nvSpPr>
        <p:spPr>
          <a:xfrm>
            <a:off x="1051560" y="12618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100" kern="0" dirty="0">
                <a:solidFill>
                  <a:srgbClr val="C9CD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留给你们的一道缺口（ΔE）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10911535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今晚不给结论，给一道缺口——</a:t>
            </a:r>
            <a:endParaRPr lang="en-US" sz="3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明天挑一个你最熟的概念，只做一件事：</a:t>
            </a:r>
            <a:endParaRPr lang="en-US" sz="3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找到它的“缺口”。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9971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找到了，发生学就已经开始了。</a:t>
            </a: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endParaRPr lang="en-US" sz="17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E7B9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主讲：＿＿＿　·　谢谢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59893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B3B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B2E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286000"/>
            <a:ext cx="2743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C039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3611880"/>
            <a:ext cx="1091153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两种范式的地基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4526280"/>
            <a:ext cx="98142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1C5C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发现学与发生学，不是两种技巧，是两种关于“数学对象从哪来”的根本假设。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发现范式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发现学站在三块地基上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00200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对象先在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数、形、运算，本来就在那儿，等着被找到。教学＝把它揭示给孩子。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68698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24730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5328818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方法中立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3018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讲授、发现、游戏只是路不同，终点那个“5”是同一个，怎么教不改变它。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097317" y="1828800"/>
            <a:ext cx="3454298" cy="4389120"/>
          </a:xfrm>
          <a:prstGeom prst="roundRect">
            <a:avLst>
              <a:gd name="adj" fmla="val 1853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3349" y="202996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057437" y="2048256"/>
            <a:ext cx="226557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48555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知识累积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371637" y="2743200"/>
            <a:ext cx="2905658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3F454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学完加法学乘法，一块块往上摞，像砌墙。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73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SDE 数学发生学教学法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0820095" y="647395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58C9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100" kern="0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发现范式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749808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这三块地基，在数学课里长这样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783080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92808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对象先在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468880" y="1874520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“5 就在那里，你去认它。”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黑板写个 5，数五个苹果，5 便被“认”出来了。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3331464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3441192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方法中立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468880" y="3422904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“讲也行、玩也行，反正学到那个 5。”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于是教研只比“哪种方法效率高”，不问“它教出来的 5 一样吗”。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4879848"/>
            <a:ext cx="10911535" cy="1383792"/>
          </a:xfrm>
          <a:prstGeom prst="roundRect">
            <a:avLst>
              <a:gd name="adj" fmla="val 3965"/>
            </a:avLst>
          </a:prstGeom>
          <a:solidFill>
            <a:srgbClr val="EEF1F3"/>
          </a:solidFill>
          <a:ln w="9525">
            <a:solidFill>
              <a:srgbClr val="E4E7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4989576"/>
            <a:ext cx="1554480" cy="1164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8D9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知识累积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468880" y="4971288"/>
            <a:ext cx="8854135" cy="1200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23262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“先学这个，再学那个，摞上去。”  </a:t>
            </a:r>
            <a:pPr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4C525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课程像一条直线，缺了哪块补哪块，很少问“这块是怎么从上一块长出来的”。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SDE 数学发生学教学法</dc:title>
  <dc:subject>PptxGenJS Presentation</dc:subject>
  <dc:creator>SDE</dc:creator>
  <cp:lastModifiedBy>SDE</cp:lastModifiedBy>
  <cp:revision>1</cp:revision>
  <dcterms:created xsi:type="dcterms:W3CDTF">2026-08-11T09:53:06Z</dcterms:created>
  <dcterms:modified xsi:type="dcterms:W3CDTF">2026-08-11T09:53:06Z</dcterms:modified>
</cp:coreProperties>
</file>